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73" r:id="rId2"/>
    <p:sldId id="256" r:id="rId3"/>
    <p:sldId id="265" r:id="rId4"/>
    <p:sldId id="266" r:id="rId5"/>
    <p:sldId id="277" r:id="rId6"/>
    <p:sldId id="278" r:id="rId7"/>
    <p:sldId id="279" r:id="rId8"/>
    <p:sldId id="257" r:id="rId9"/>
    <p:sldId id="262" r:id="rId10"/>
    <p:sldId id="264" r:id="rId11"/>
    <p:sldId id="263" r:id="rId12"/>
    <p:sldId id="272" r:id="rId13"/>
    <p:sldId id="268" r:id="rId14"/>
    <p:sldId id="269" r:id="rId15"/>
    <p:sldId id="267" r:id="rId16"/>
    <p:sldId id="271" r:id="rId17"/>
    <p:sldId id="270" r:id="rId18"/>
    <p:sldId id="258" r:id="rId19"/>
    <p:sldId id="259" r:id="rId20"/>
    <p:sldId id="274" r:id="rId21"/>
    <p:sldId id="275" r:id="rId22"/>
    <p:sldId id="280" r:id="rId23"/>
    <p:sldId id="283" r:id="rId24"/>
    <p:sldId id="284" r:id="rId25"/>
    <p:sldId id="285" r:id="rId26"/>
    <p:sldId id="276" r:id="rId27"/>
    <p:sldId id="286" r:id="rId28"/>
    <p:sldId id="261" r:id="rId29"/>
    <p:sldId id="26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D54FC0-9B5D-4ADB-8C44-1A516062C95B}" type="datetimeFigureOut">
              <a:rPr lang="en-US" smtClean="0"/>
              <a:pPr/>
              <a:t>10/06/2010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5B30E3-2000-45BE-8287-9EDE10C9FF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Spatial pattern of trends in mean annual temperature anomalies [Fig.2] suggests significant positive (increasing) trend over most parts of the country except over some parts of Rajasthan, Gujarat and Bihar, where significant negative (decreasing) trends were observed. </a:t>
            </a:r>
          </a:p>
          <a:p>
            <a:r>
              <a:rPr lang="en-US" b="1" dirty="0" smtClean="0"/>
              <a:t>FIG.</a:t>
            </a:r>
            <a:endParaRPr lang="en-US" dirty="0" smtClean="0"/>
          </a:p>
          <a:p>
            <a:endParaRPr lang="en-US" dirty="0"/>
          </a:p>
        </p:txBody>
      </p:sp>
      <p:sp>
        <p:nvSpPr>
          <p:cNvPr id="4" name="Slide Number Placeholder 3"/>
          <p:cNvSpPr>
            <a:spLocks noGrp="1"/>
          </p:cNvSpPr>
          <p:nvPr>
            <p:ph type="sldNum" sz="quarter" idx="10"/>
          </p:nvPr>
        </p:nvSpPr>
        <p:spPr/>
        <p:txBody>
          <a:bodyPr/>
          <a:lstStyle/>
          <a:p>
            <a:fld id="{DB5B30E3-2000-45BE-8287-9EDE10C9FF0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RATE OF INCREASE IN AVERAGE  SURFACE TEMPERATURE IS 20-30 FASTER THAN LAST GLACIATION(15000 YRS AGO)  </a:t>
            </a:r>
            <a:endParaRPr lang="en-US" dirty="0"/>
          </a:p>
        </p:txBody>
      </p:sp>
      <p:sp>
        <p:nvSpPr>
          <p:cNvPr id="4" name="Slide Number Placeholder 3"/>
          <p:cNvSpPr>
            <a:spLocks noGrp="1"/>
          </p:cNvSpPr>
          <p:nvPr>
            <p:ph type="sldNum" sz="quarter" idx="10"/>
          </p:nvPr>
        </p:nvSpPr>
        <p:spPr/>
        <p:txBody>
          <a:bodyPr/>
          <a:lstStyle/>
          <a:p>
            <a:fld id="{DB5B30E3-2000-45BE-8287-9EDE10C9FF0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It is often stated that India belongs to the category of large emitters which must</a:t>
            </a:r>
          </a:p>
          <a:p>
            <a:r>
              <a:rPr lang="en-US" sz="1200" kern="1200" baseline="0" dirty="0" smtClean="0">
                <a:solidFill>
                  <a:schemeClr val="tx1"/>
                </a:solidFill>
                <a:latin typeface="+mn-lt"/>
                <a:ea typeface="+mn-ea"/>
                <a:cs typeface="+mn-cs"/>
              </a:rPr>
              <a:t>take on carbon reduction commitments in order to mitigate global climate change. India</a:t>
            </a:r>
          </a:p>
          <a:p>
            <a:r>
              <a:rPr lang="en-US" sz="1200" kern="1200" baseline="0" dirty="0" smtClean="0">
                <a:solidFill>
                  <a:schemeClr val="tx1"/>
                </a:solidFill>
                <a:latin typeface="+mn-lt"/>
                <a:ea typeface="+mn-ea"/>
                <a:cs typeface="+mn-cs"/>
              </a:rPr>
              <a:t>is described as the third largest emitter after the US and China. The latest data shows that</a:t>
            </a:r>
          </a:p>
          <a:p>
            <a:r>
              <a:rPr lang="en-US" sz="1200" kern="1200" baseline="0" dirty="0" smtClean="0">
                <a:solidFill>
                  <a:schemeClr val="tx1"/>
                </a:solidFill>
                <a:latin typeface="+mn-lt"/>
                <a:ea typeface="+mn-ea"/>
                <a:cs typeface="+mn-cs"/>
              </a:rPr>
              <a:t>while US and China are each responsible for about 20% of global CO2 emissions, India,</a:t>
            </a:r>
          </a:p>
          <a:p>
            <a:r>
              <a:rPr lang="en-US" sz="1200" kern="1200" baseline="0" dirty="0" smtClean="0">
                <a:solidFill>
                  <a:schemeClr val="tx1"/>
                </a:solidFill>
                <a:latin typeface="+mn-lt"/>
                <a:ea typeface="+mn-ea"/>
                <a:cs typeface="+mn-cs"/>
              </a:rPr>
              <a:t>with its billion plus population, generates only 4% of such emissions. Furthermore, as</a:t>
            </a:r>
          </a:p>
          <a:p>
            <a:r>
              <a:rPr lang="en-US" sz="1200" kern="1200" baseline="0" dirty="0" smtClean="0">
                <a:solidFill>
                  <a:schemeClr val="tx1"/>
                </a:solidFill>
                <a:latin typeface="+mn-lt"/>
                <a:ea typeface="+mn-ea"/>
                <a:cs typeface="+mn-cs"/>
              </a:rPr>
              <a:t>against a per capita CO2 emission of 20 </a:t>
            </a:r>
            <a:r>
              <a:rPr lang="en-US" sz="1200" kern="1200" baseline="0" dirty="0" err="1" smtClean="0">
                <a:solidFill>
                  <a:schemeClr val="tx1"/>
                </a:solidFill>
                <a:latin typeface="+mn-lt"/>
                <a:ea typeface="+mn-ea"/>
                <a:cs typeface="+mn-cs"/>
              </a:rPr>
              <a:t>tonnes</a:t>
            </a:r>
            <a:r>
              <a:rPr lang="en-US" sz="1200" kern="1200" baseline="0" dirty="0" smtClean="0">
                <a:solidFill>
                  <a:schemeClr val="tx1"/>
                </a:solidFill>
                <a:latin typeface="+mn-lt"/>
                <a:ea typeface="+mn-ea"/>
                <a:cs typeface="+mn-cs"/>
              </a:rPr>
              <a:t> for the US, India’s is a low 1.8 </a:t>
            </a:r>
            <a:r>
              <a:rPr lang="en-US" sz="1200" kern="1200" baseline="0" dirty="0" err="1" smtClean="0">
                <a:solidFill>
                  <a:schemeClr val="tx1"/>
                </a:solidFill>
                <a:latin typeface="+mn-lt"/>
                <a:ea typeface="+mn-ea"/>
                <a:cs typeface="+mn-cs"/>
              </a:rPr>
              <a:t>tonnes</a:t>
            </a:r>
            <a:r>
              <a:rPr lang="en-US" sz="1200" kern="1200" baseline="0" dirty="0" smtClean="0">
                <a:solidFill>
                  <a:schemeClr val="tx1"/>
                </a:solidFill>
                <a:latin typeface="+mn-lt"/>
                <a:ea typeface="+mn-ea"/>
                <a:cs typeface="+mn-cs"/>
              </a:rPr>
              <a:t> per</a:t>
            </a:r>
          </a:p>
          <a:p>
            <a:r>
              <a:rPr lang="en-US" sz="1200" kern="1200" baseline="0" dirty="0" smtClean="0">
                <a:solidFill>
                  <a:schemeClr val="tx1"/>
                </a:solidFill>
                <a:latin typeface="+mn-lt"/>
                <a:ea typeface="+mn-ea"/>
                <a:cs typeface="+mn-cs"/>
              </a:rPr>
              <a:t>capita. Therefore, to club India together with so-called major emitters is misleading and</a:t>
            </a:r>
          </a:p>
          <a:p>
            <a:r>
              <a:rPr lang="en-US" sz="1200" kern="1200" baseline="0" dirty="0" smtClean="0">
                <a:solidFill>
                  <a:schemeClr val="tx1"/>
                </a:solidFill>
                <a:latin typeface="+mn-lt"/>
                <a:ea typeface="+mn-ea"/>
                <a:cs typeface="+mn-cs"/>
              </a:rPr>
              <a:t>unfair.</a:t>
            </a:r>
          </a:p>
          <a:p>
            <a:r>
              <a:rPr lang="en-US" sz="1200" kern="1200" baseline="0" dirty="0" smtClean="0">
                <a:solidFill>
                  <a:schemeClr val="tx1"/>
                </a:solidFill>
                <a:latin typeface="+mn-lt"/>
                <a:ea typeface="+mn-ea"/>
                <a:cs typeface="+mn-cs"/>
              </a:rPr>
              <a:t>I</a:t>
            </a:r>
            <a:endParaRPr lang="en-US" dirty="0"/>
          </a:p>
        </p:txBody>
      </p:sp>
      <p:sp>
        <p:nvSpPr>
          <p:cNvPr id="4" name="Slide Number Placeholder 3"/>
          <p:cNvSpPr>
            <a:spLocks noGrp="1"/>
          </p:cNvSpPr>
          <p:nvPr>
            <p:ph type="sldNum" sz="quarter" idx="10"/>
          </p:nvPr>
        </p:nvSpPr>
        <p:spPr/>
        <p:txBody>
          <a:bodyPr/>
          <a:lstStyle/>
          <a:p>
            <a:fld id="{DB5B30E3-2000-45BE-8287-9EDE10C9FF00}"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COMBINED TEMPERATURE OF LAND SURFACE, AIR AND SEA SURFACE  </a:t>
            </a:r>
            <a:endParaRPr lang="en-US" dirty="0"/>
          </a:p>
        </p:txBody>
      </p:sp>
      <p:sp>
        <p:nvSpPr>
          <p:cNvPr id="4" name="Slide Number Placeholder 3"/>
          <p:cNvSpPr>
            <a:spLocks noGrp="1"/>
          </p:cNvSpPr>
          <p:nvPr>
            <p:ph type="sldNum" sz="quarter" idx="10"/>
          </p:nvPr>
        </p:nvSpPr>
        <p:spPr/>
        <p:txBody>
          <a:bodyPr/>
          <a:lstStyle/>
          <a:p>
            <a:fld id="{DB5B30E3-2000-45BE-8287-9EDE10C9FF0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AB5A67-14E3-4662-BEED-27AA17E876D9}" type="slidenum">
              <a:rPr lang="en-US"/>
              <a:pPr/>
              <a:t>5</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r>
              <a:rPr lang="en-US"/>
              <a:t>The iceberg (B -15 J) that cracked off the original berg B-15 was approximate to the size of Connecticut. This MODIS image shows B-15J on January 29, 2007 and February 1, 2007. On February 1, 2007, three icebergs split off the original B-15J berg. The largest piece was named as B-15S and was 18.5 km long and 3.5 km wide. In the past years, the calving of the B-15 has influenced the circulation pattern of the Ross Sea and has trapped tremendous amount of sea ice near the shoreline. </a:t>
            </a:r>
            <a:r>
              <a:rPr lang="en-US">
                <a:solidFill>
                  <a:schemeClr val="bg1"/>
                </a:solidFill>
              </a:rPr>
              <a:t>The break up occurred within a a gap of 2 days from the day the first image was taken.</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8D464C-892B-4C91-A60B-7F33ABBDA552}" type="slidenum">
              <a:rPr lang="en-US"/>
              <a:pPr/>
              <a:t>6</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n-US"/>
              <a:t>These photographs show an enlarged eastward-looking view of a small section of the Hubbard Glacier terminus and the evolution of the “squeeze-push” moraine in front of Gilbert Point that blocked the tidal exchange between Disenchantment Bay (bottom of photos) and Russell Fiord (top of photos), creating Russell Lake which rose to 18.6 metres (61 feet) above sea level over 21⁄2 months before it finally outburst on 14 August 2002, creating the second largest glacial lake outburst worldwide in historical times.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767CFD-6F8B-42BB-AF32-388059C79BBE}" type="slidenum">
              <a:rPr lang="en-US"/>
              <a:pPr/>
              <a:t>7</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r>
              <a:rPr lang="en-US"/>
              <a:t>Columbia glacier is a tidewater glacier whereas Arapaho glacier is an alpine glacier. Although, the retreat of Columbia glacier has not been directly linked to global warming, climate change may have given little nudge to it. The processes involved with the disintegration of Colombia glacier were more physical than thermal. The volume of water contributed to the sea level by the alpine glacier is small compared to the tidewater glaciers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5B30E3-2000-45BE-8287-9EDE10C9FF0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A8F0FC3-4A4C-4B63-AFF9-B0C663620B3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10/06/2010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File:Kyoto_Protocol_participation_map_2009.pn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FF0000"/>
                </a:solidFill>
              </a:rPr>
              <a:t>SURFACE TEMPERATURE IS INCREASING !</a:t>
            </a:r>
            <a:endParaRPr lang="en-US"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3"/>
          <a:srcRect r="3333"/>
          <a:stretch>
            <a:fillRect/>
          </a:stretch>
        </p:blipFill>
        <p:spPr bwMode="auto">
          <a:xfrm>
            <a:off x="0" y="0"/>
            <a:ext cx="9144000" cy="670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3"/>
          <a:srcRect/>
          <a:stretch>
            <a:fillRect/>
          </a:stretch>
        </p:blipFill>
        <p:spPr bwMode="auto">
          <a:xfrm>
            <a:off x="28575" y="0"/>
            <a:ext cx="9115425"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5362" name="Picture 2"/>
          <p:cNvPicPr>
            <a:picLocks noChangeAspect="1" noChangeArrowheads="1"/>
          </p:cNvPicPr>
          <p:nvPr/>
        </p:nvPicPr>
        <p:blipFill>
          <a:blip r:embed="rId3"/>
          <a:srcRect/>
          <a:stretch>
            <a:fillRect/>
          </a:stretch>
        </p:blipFill>
        <p:spPr bwMode="auto">
          <a:xfrm>
            <a:off x="200025" y="157163"/>
            <a:ext cx="8743950" cy="6543675"/>
          </a:xfrm>
          <a:prstGeom prst="rect">
            <a:avLst/>
          </a:prstGeom>
          <a:noFill/>
          <a:ln w="9525">
            <a:noFill/>
            <a:miter lim="800000"/>
            <a:headEnd/>
            <a:tailEnd/>
          </a:ln>
          <a:effec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11266" name="Picture 2"/>
          <p:cNvPicPr>
            <a:picLocks noChangeAspect="1" noChangeArrowheads="1"/>
          </p:cNvPicPr>
          <p:nvPr/>
        </p:nvPicPr>
        <p:blipFill>
          <a:blip r:embed="rId3"/>
          <a:srcRect l="6936" t="4414" r="9056" b="690"/>
          <a:stretch>
            <a:fillRect/>
          </a:stretch>
        </p:blipFill>
        <p:spPr bwMode="auto">
          <a:xfrm>
            <a:off x="0" y="533400"/>
            <a:ext cx="8991600" cy="6324600"/>
          </a:xfrm>
          <a:prstGeom prst="rect">
            <a:avLst/>
          </a:prstGeom>
          <a:noFill/>
          <a:ln w="9525">
            <a:noFill/>
            <a:miter lim="800000"/>
            <a:headEnd/>
            <a:tailEnd/>
          </a:ln>
          <a:effectLst/>
        </p:spPr>
      </p:pic>
      <p:sp>
        <p:nvSpPr>
          <p:cNvPr id="5" name="Title 1"/>
          <p:cNvSpPr>
            <a:spLocks noGrp="1"/>
          </p:cNvSpPr>
          <p:nvPr>
            <p:ph type="title"/>
          </p:nvPr>
        </p:nvSpPr>
        <p:spPr>
          <a:xfrm>
            <a:off x="457200" y="-228600"/>
            <a:ext cx="8229600" cy="1143000"/>
          </a:xfrm>
        </p:spPr>
        <p:txBody>
          <a:bodyPr>
            <a:normAutofit/>
          </a:bodyPr>
          <a:lstStyle/>
          <a:p>
            <a:r>
              <a:rPr lang="en-US" sz="3200" dirty="0" smtClean="0"/>
              <a:t>NUMBER OF HEAT WAVES IN INDIA</a:t>
            </a: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2290" name="Picture 2"/>
          <p:cNvPicPr>
            <a:picLocks noChangeAspect="1" noChangeArrowheads="1"/>
          </p:cNvPicPr>
          <p:nvPr/>
        </p:nvPicPr>
        <p:blipFill>
          <a:blip r:embed="rId3"/>
          <a:srcRect r="370"/>
          <a:stretch>
            <a:fillRect/>
          </a:stretch>
        </p:blipFill>
        <p:spPr bwMode="auto">
          <a:xfrm>
            <a:off x="0" y="0"/>
            <a:ext cx="88392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3200" dirty="0" smtClean="0"/>
              <a:t>NUMBER OF COLD WAVES IN INDIA</a:t>
            </a:r>
            <a:endParaRPr lang="en-US" sz="3200" dirty="0"/>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3"/>
          <a:srcRect l="7287" t="4585" r="6073" b="2256"/>
          <a:stretch>
            <a:fillRect/>
          </a:stretch>
        </p:blipFill>
        <p:spPr bwMode="auto">
          <a:xfrm>
            <a:off x="0" y="457200"/>
            <a:ext cx="9144000" cy="6248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p:cNvPicPr>
            <a:picLocks noChangeAspect="1" noChangeArrowheads="1"/>
          </p:cNvPicPr>
          <p:nvPr/>
        </p:nvPicPr>
        <p:blipFill>
          <a:blip r:embed="rId3"/>
          <a:srcRect l="8197" t="2256" r="2623" b="3421"/>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3314" name="Picture 2"/>
          <p:cNvPicPr>
            <a:picLocks noChangeAspect="1" noChangeArrowheads="1"/>
          </p:cNvPicPr>
          <p:nvPr/>
        </p:nvPicPr>
        <p:blipFill>
          <a:blip r:embed="rId3"/>
          <a:srcRect/>
          <a:stretch>
            <a:fillRect/>
          </a:stretch>
        </p:blipFill>
        <p:spPr bwMode="auto">
          <a:xfrm>
            <a:off x="180975" y="152400"/>
            <a:ext cx="8782050" cy="655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srcRect/>
          <a:stretch>
            <a:fillRect/>
          </a:stretch>
        </p:blipFill>
        <p:spPr bwMode="auto">
          <a:xfrm>
            <a:off x="614363" y="342900"/>
            <a:ext cx="7915275" cy="6172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3"/>
          <a:srcRect/>
          <a:stretch>
            <a:fillRect/>
          </a:stretch>
        </p:blipFill>
        <p:spPr bwMode="auto">
          <a:xfrm>
            <a:off x="0" y="0"/>
            <a:ext cx="9477375" cy="70008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3"/>
          <a:srcRect t="20000" r="1437" b="3810"/>
          <a:stretch>
            <a:fillRect/>
          </a:stretch>
        </p:blipFill>
        <p:spPr bwMode="auto">
          <a:xfrm>
            <a:off x="0" y="762000"/>
            <a:ext cx="9144000" cy="6096000"/>
          </a:xfrm>
          <a:prstGeom prst="rect">
            <a:avLst/>
          </a:prstGeom>
          <a:noFill/>
          <a:ln w="9525">
            <a:noFill/>
            <a:miter lim="800000"/>
            <a:headEnd/>
            <a:tailEnd/>
          </a:ln>
          <a:effectLst/>
        </p:spPr>
      </p:pic>
      <p:sp>
        <p:nvSpPr>
          <p:cNvPr id="5" name="Rectangle 4"/>
          <p:cNvSpPr/>
          <p:nvPr/>
        </p:nvSpPr>
        <p:spPr>
          <a:xfrm>
            <a:off x="0" y="0"/>
            <a:ext cx="9144000" cy="646331"/>
          </a:xfrm>
          <a:prstGeom prst="rect">
            <a:avLst/>
          </a:prstGeom>
        </p:spPr>
        <p:txBody>
          <a:bodyPr wrap="square">
            <a:spAutoFit/>
          </a:bodyPr>
          <a:lstStyle/>
          <a:p>
            <a:r>
              <a:rPr lang="en-US" b="1" dirty="0" smtClean="0"/>
              <a:t>RATE OF INCREASE IN AVERAGE  SURFACE TEMPERATURE IS 20-30 FASTER THAN LAST </a:t>
            </a:r>
            <a:r>
              <a:rPr lang="en-US" b="1" dirty="0" smtClean="0"/>
              <a:t>GLACIATION (</a:t>
            </a:r>
            <a:r>
              <a:rPr lang="en-US" b="1" dirty="0" smtClean="0"/>
              <a:t>15000 YRS AGO)  </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INITIATIVES </a:t>
            </a:r>
            <a:endParaRPr lang="en-US" dirty="0"/>
          </a:p>
        </p:txBody>
      </p:sp>
      <p:sp>
        <p:nvSpPr>
          <p:cNvPr id="3" name="Content Placeholder 2"/>
          <p:cNvSpPr>
            <a:spLocks noGrp="1"/>
          </p:cNvSpPr>
          <p:nvPr>
            <p:ph idx="1"/>
          </p:nvPr>
        </p:nvSpPr>
        <p:spPr/>
        <p:txBody>
          <a:bodyPr/>
          <a:lstStyle/>
          <a:p>
            <a:r>
              <a:rPr lang="en-US" dirty="0" smtClean="0"/>
              <a:t>INTERNATIONAL  LEVEL</a:t>
            </a:r>
          </a:p>
          <a:p>
            <a:r>
              <a:rPr lang="en-US" dirty="0" smtClean="0"/>
              <a:t>NATIONAL  LEVEL</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INITIATIVES AT INTERNATIONAL  LEVEL</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solidFill>
                  <a:schemeClr val="tx1">
                    <a:lumMod val="85000"/>
                    <a:lumOff val="15000"/>
                  </a:schemeClr>
                </a:solidFill>
                <a:latin typeface="Arial" pitchFamily="34" charset="0"/>
                <a:cs typeface="Arial" pitchFamily="34" charset="0"/>
              </a:rPr>
              <a:t>1988 </a:t>
            </a:r>
            <a:r>
              <a:rPr lang="en-US" dirty="0" smtClean="0">
                <a:solidFill>
                  <a:schemeClr val="tx1">
                    <a:lumMod val="85000"/>
                    <a:lumOff val="15000"/>
                  </a:schemeClr>
                </a:solidFill>
                <a:latin typeface="Arial" pitchFamily="34" charset="0"/>
                <a:cs typeface="Arial" pitchFamily="34" charset="0"/>
              </a:rPr>
              <a:t>–</a:t>
            </a:r>
            <a:r>
              <a:rPr lang="en-US" dirty="0" smtClean="0"/>
              <a:t> IPCC (</a:t>
            </a:r>
            <a:r>
              <a:rPr lang="en-US" dirty="0" smtClean="0">
                <a:solidFill>
                  <a:schemeClr val="tx1">
                    <a:lumMod val="85000"/>
                    <a:lumOff val="15000"/>
                  </a:schemeClr>
                </a:solidFill>
                <a:latin typeface="Arial" pitchFamily="34" charset="0"/>
                <a:cs typeface="Arial" pitchFamily="34" charset="0"/>
              </a:rPr>
              <a:t> WMO &amp;UNEP)</a:t>
            </a:r>
            <a:endParaRPr lang="en-US" dirty="0" smtClean="0"/>
          </a:p>
          <a:p>
            <a:r>
              <a:rPr lang="en-US" dirty="0" smtClean="0"/>
              <a:t>1992 </a:t>
            </a:r>
            <a:r>
              <a:rPr lang="en-US" dirty="0" smtClean="0"/>
              <a:t>– UNFCCC (United </a:t>
            </a:r>
            <a:r>
              <a:rPr lang="en-US" dirty="0" smtClean="0"/>
              <a:t>Nations </a:t>
            </a:r>
            <a:r>
              <a:rPr lang="en-US" dirty="0" smtClean="0"/>
              <a:t>Framework Convention </a:t>
            </a:r>
            <a:r>
              <a:rPr lang="en-US" dirty="0" smtClean="0"/>
              <a:t>on Climate </a:t>
            </a:r>
            <a:r>
              <a:rPr lang="en-US" dirty="0" smtClean="0"/>
              <a:t>Change)</a:t>
            </a:r>
            <a:endParaRPr lang="en-US" dirty="0" smtClean="0"/>
          </a:p>
          <a:p>
            <a:r>
              <a:rPr lang="en-US" dirty="0" smtClean="0"/>
              <a:t>1997, </a:t>
            </a:r>
            <a:r>
              <a:rPr lang="en-US" dirty="0" smtClean="0"/>
              <a:t>2008</a:t>
            </a:r>
            <a:r>
              <a:rPr lang="en-US" dirty="0" smtClean="0"/>
              <a:t>  - KYOTO </a:t>
            </a:r>
            <a:r>
              <a:rPr lang="en-US" dirty="0" smtClean="0"/>
              <a:t>PROTOCOL</a:t>
            </a:r>
          </a:p>
          <a:p>
            <a:r>
              <a:rPr lang="en-US" dirty="0" smtClean="0"/>
              <a:t>MDG 7 : “Ensure environmental sustainability</a:t>
            </a:r>
            <a:r>
              <a:rPr lang="en-US" dirty="0" smtClean="0"/>
              <a:t>”</a:t>
            </a:r>
          </a:p>
          <a:p>
            <a:r>
              <a:rPr lang="en-US" dirty="0" smtClean="0"/>
              <a:t>2009 – Copenhagen conference</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United Nations Framework</a:t>
            </a:r>
            <a:br>
              <a:rPr lang="en-US" dirty="0" smtClean="0"/>
            </a:br>
            <a:r>
              <a:rPr lang="en-US" dirty="0" smtClean="0"/>
              <a:t>Convention on Climate Change</a:t>
            </a:r>
            <a:br>
              <a:rPr lang="en-US" dirty="0" smtClean="0"/>
            </a:br>
            <a:endParaRPr lang="en-US" dirty="0"/>
          </a:p>
        </p:txBody>
      </p:sp>
      <p:sp>
        <p:nvSpPr>
          <p:cNvPr id="3" name="Content Placeholder 2"/>
          <p:cNvSpPr>
            <a:spLocks noGrp="1"/>
          </p:cNvSpPr>
          <p:nvPr>
            <p:ph idx="1"/>
          </p:nvPr>
        </p:nvSpPr>
        <p:spPr>
          <a:xfrm>
            <a:off x="457200" y="1600200"/>
            <a:ext cx="8686800" cy="4525963"/>
          </a:xfrm>
        </p:spPr>
        <p:txBody>
          <a:bodyPr>
            <a:noAutofit/>
          </a:bodyPr>
          <a:lstStyle/>
          <a:p>
            <a:pPr>
              <a:buNone/>
            </a:pPr>
            <a:r>
              <a:rPr lang="en-US" sz="2800" dirty="0" smtClean="0"/>
              <a:t>Passed </a:t>
            </a:r>
            <a:r>
              <a:rPr lang="en-US" sz="2800" dirty="0" smtClean="0"/>
              <a:t>in </a:t>
            </a:r>
            <a:r>
              <a:rPr lang="en-US" sz="2800" dirty="0" smtClean="0"/>
              <a:t>June </a:t>
            </a:r>
            <a:r>
              <a:rPr lang="en-US" sz="2800" dirty="0" smtClean="0"/>
              <a:t>1992 in Rio de Janeiro </a:t>
            </a:r>
            <a:r>
              <a:rPr lang="en-US" sz="2800" dirty="0" smtClean="0"/>
              <a:t>at  </a:t>
            </a:r>
            <a:r>
              <a:rPr lang="en-US" sz="2800" dirty="0" smtClean="0"/>
              <a:t>“Earth Summit</a:t>
            </a:r>
            <a:r>
              <a:rPr lang="en-US" sz="2800" dirty="0" smtClean="0"/>
              <a:t>”</a:t>
            </a:r>
          </a:p>
          <a:p>
            <a:pPr>
              <a:buNone/>
            </a:pPr>
            <a:endParaRPr lang="en-US" sz="2800" dirty="0" smtClean="0"/>
          </a:p>
          <a:p>
            <a:r>
              <a:rPr lang="en-US" sz="2800" dirty="0" smtClean="0"/>
              <a:t>E</a:t>
            </a:r>
            <a:r>
              <a:rPr lang="en-US" sz="2800" dirty="0" smtClean="0"/>
              <a:t>arliest  international </a:t>
            </a:r>
            <a:r>
              <a:rPr lang="en-US" sz="2800" dirty="0" smtClean="0"/>
              <a:t>legislation regarding </a:t>
            </a:r>
            <a:r>
              <a:rPr lang="en-US" sz="2800" dirty="0" smtClean="0"/>
              <a:t>climate change</a:t>
            </a:r>
            <a:endParaRPr lang="en-US" sz="2800" dirty="0" smtClean="0"/>
          </a:p>
          <a:p>
            <a:r>
              <a:rPr lang="en-US" sz="2800" dirty="0" smtClean="0"/>
              <a:t>Aimed </a:t>
            </a:r>
            <a:r>
              <a:rPr lang="en-US" sz="2800" dirty="0" smtClean="0"/>
              <a:t>at stabilizing greenhouse </a:t>
            </a:r>
            <a:r>
              <a:rPr lang="en-US" sz="2800" dirty="0" smtClean="0"/>
              <a:t>gas concentrations </a:t>
            </a:r>
            <a:r>
              <a:rPr lang="en-US" sz="2800" dirty="0" smtClean="0"/>
              <a:t>in </a:t>
            </a:r>
            <a:r>
              <a:rPr lang="en-US" sz="2800" dirty="0" smtClean="0"/>
              <a:t>atmosphere to prevent </a:t>
            </a:r>
            <a:r>
              <a:rPr lang="en-US" sz="2800" dirty="0" smtClean="0"/>
              <a:t>anthropogenic climate change</a:t>
            </a:r>
          </a:p>
          <a:p>
            <a:r>
              <a:rPr lang="en-US" sz="2800" dirty="0" smtClean="0"/>
              <a:t>Established National </a:t>
            </a:r>
            <a:r>
              <a:rPr lang="en-US" sz="2800" dirty="0" smtClean="0"/>
              <a:t>Greenhouse </a:t>
            </a:r>
            <a:r>
              <a:rPr lang="en-US" sz="2800" dirty="0" smtClean="0"/>
              <a:t>Gas Inventory</a:t>
            </a:r>
            <a:r>
              <a:rPr lang="en-US" sz="2800" dirty="0" smtClean="0"/>
              <a:t>, which requires nations </a:t>
            </a:r>
            <a:r>
              <a:rPr lang="en-US" sz="2800" dirty="0" smtClean="0"/>
              <a:t>to submit </a:t>
            </a:r>
            <a:r>
              <a:rPr lang="en-US" sz="2800" dirty="0" smtClean="0"/>
              <a:t>mandatory accounts of emissions</a:t>
            </a:r>
          </a:p>
          <a:p>
            <a:r>
              <a:rPr lang="en-US" sz="2800" dirty="0" smtClean="0"/>
              <a:t>Legally binding</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Kyoto Protocol</a:t>
            </a:r>
            <a:br>
              <a:rPr lang="en-US" dirty="0" smtClean="0"/>
            </a:br>
            <a:endParaRPr lang="en-US" dirty="0"/>
          </a:p>
        </p:txBody>
      </p:sp>
      <p:sp>
        <p:nvSpPr>
          <p:cNvPr id="3" name="Content Placeholder 2"/>
          <p:cNvSpPr>
            <a:spLocks noGrp="1"/>
          </p:cNvSpPr>
          <p:nvPr>
            <p:ph idx="1"/>
          </p:nvPr>
        </p:nvSpPr>
        <p:spPr>
          <a:xfrm>
            <a:off x="228600" y="3322637"/>
            <a:ext cx="8763000" cy="4525963"/>
          </a:xfrm>
        </p:spPr>
        <p:txBody>
          <a:bodyPr>
            <a:normAutofit/>
          </a:bodyPr>
          <a:lstStyle/>
          <a:p>
            <a:r>
              <a:rPr lang="en-US" sz="2800" dirty="0" smtClean="0"/>
              <a:t>Dec </a:t>
            </a:r>
            <a:r>
              <a:rPr lang="en-US" sz="2800" dirty="0" smtClean="0"/>
              <a:t>11, 1997, by </a:t>
            </a:r>
            <a:r>
              <a:rPr lang="en-US" sz="2800" dirty="0" smtClean="0"/>
              <a:t> 3</a:t>
            </a:r>
            <a:r>
              <a:rPr lang="en-US" sz="2800" baseline="30000" dirty="0" smtClean="0"/>
              <a:t>rd</a:t>
            </a:r>
            <a:r>
              <a:rPr lang="en-US" sz="2800" dirty="0" smtClean="0"/>
              <a:t> Conference  </a:t>
            </a:r>
            <a:r>
              <a:rPr lang="en-US" sz="2800" dirty="0" smtClean="0"/>
              <a:t>in an attempt </a:t>
            </a:r>
            <a:r>
              <a:rPr lang="en-US" sz="2800" dirty="0" smtClean="0"/>
              <a:t>to rectify mistakes </a:t>
            </a:r>
            <a:r>
              <a:rPr lang="en-US" sz="2800" dirty="0" smtClean="0"/>
              <a:t>of </a:t>
            </a:r>
            <a:r>
              <a:rPr lang="en-US" sz="2800" dirty="0" smtClean="0"/>
              <a:t>UNFCCC</a:t>
            </a:r>
            <a:endParaRPr lang="en-US" sz="2800" dirty="0" smtClean="0"/>
          </a:p>
          <a:p>
            <a:r>
              <a:rPr lang="en-US" sz="2800" dirty="0" smtClean="0"/>
              <a:t>Attempts </a:t>
            </a:r>
            <a:r>
              <a:rPr lang="en-US" sz="2800" dirty="0" smtClean="0"/>
              <a:t>to mitigate the effects of </a:t>
            </a:r>
            <a:r>
              <a:rPr lang="en-US" sz="2800" dirty="0" smtClean="0"/>
              <a:t>global warming</a:t>
            </a:r>
            <a:endParaRPr lang="en-US" sz="2800" dirty="0" smtClean="0"/>
          </a:p>
          <a:p>
            <a:r>
              <a:rPr lang="en-US" sz="2800" dirty="0" smtClean="0"/>
              <a:t>Covered </a:t>
            </a:r>
            <a:r>
              <a:rPr lang="en-US" sz="2800" dirty="0" smtClean="0"/>
              <a:t>182 countries </a:t>
            </a:r>
            <a:r>
              <a:rPr lang="en-US" sz="2800" dirty="0" smtClean="0"/>
              <a:t>– May 2008</a:t>
            </a:r>
            <a:r>
              <a:rPr lang="en-US" sz="2800" dirty="0" smtClean="0"/>
              <a:t>, which translates into 60% of </a:t>
            </a:r>
            <a:r>
              <a:rPr lang="en-US" sz="2800" dirty="0" smtClean="0"/>
              <a:t>carbon emissions</a:t>
            </a:r>
            <a:endParaRPr lang="en-US" sz="2800" dirty="0" smtClean="0"/>
          </a:p>
          <a:p>
            <a:r>
              <a:rPr lang="en-US" sz="2800" dirty="0" smtClean="0"/>
              <a:t>United </a:t>
            </a:r>
            <a:r>
              <a:rPr lang="en-US" sz="2800" dirty="0" smtClean="0"/>
              <a:t>States</a:t>
            </a:r>
            <a:r>
              <a:rPr lang="en-US" sz="2800" dirty="0" smtClean="0"/>
              <a:t>: Signed but did not ratify the treaty</a:t>
            </a:r>
          </a:p>
          <a:p>
            <a:pPr>
              <a:buNone/>
            </a:pPr>
            <a:endParaRPr lang="en-US" sz="2800" dirty="0"/>
          </a:p>
        </p:txBody>
      </p:sp>
      <p:pic>
        <p:nvPicPr>
          <p:cNvPr id="4" name="Picture 3" descr="http://upload.wikimedia.org/wikipedia/commons/thumb/9/9d/Kyoto_Protocol_participation_map_2009.png/400px-Kyoto_Protocol_participation_map_2009.png">
            <a:hlinkClick r:id="rId3"/>
          </p:cNvPr>
          <p:cNvPicPr/>
          <p:nvPr/>
        </p:nvPicPr>
        <p:blipFill>
          <a:blip r:embed="rId4"/>
          <a:srcRect/>
          <a:stretch>
            <a:fillRect/>
          </a:stretch>
        </p:blipFill>
        <p:spPr bwMode="auto">
          <a:xfrm>
            <a:off x="4572000" y="914400"/>
            <a:ext cx="4114800" cy="22097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Kyoto Protocol (cont.)</a:t>
            </a:r>
            <a:br>
              <a:rPr lang="en-US" dirty="0" smtClean="0"/>
            </a:br>
            <a:endParaRPr lang="en-US" dirty="0"/>
          </a:p>
        </p:txBody>
      </p:sp>
      <p:sp>
        <p:nvSpPr>
          <p:cNvPr id="3" name="Content Placeholder 2"/>
          <p:cNvSpPr>
            <a:spLocks noGrp="1"/>
          </p:cNvSpPr>
          <p:nvPr>
            <p:ph idx="1"/>
          </p:nvPr>
        </p:nvSpPr>
        <p:spPr>
          <a:xfrm>
            <a:off x="76200" y="1295400"/>
            <a:ext cx="9067800" cy="4830763"/>
          </a:xfrm>
        </p:spPr>
        <p:txBody>
          <a:bodyPr>
            <a:normAutofit fontScale="70000" lnSpcReduction="20000"/>
          </a:bodyPr>
          <a:lstStyle/>
          <a:p>
            <a:r>
              <a:rPr lang="en-US" dirty="0" smtClean="0">
                <a:latin typeface="Arial" pitchFamily="34" charset="0"/>
                <a:cs typeface="Arial" pitchFamily="34" charset="0"/>
              </a:rPr>
              <a:t>Two </a:t>
            </a:r>
            <a:r>
              <a:rPr lang="en-US" dirty="0" smtClean="0">
                <a:latin typeface="Arial" pitchFamily="34" charset="0"/>
                <a:cs typeface="Arial" pitchFamily="34" charset="0"/>
              </a:rPr>
              <a:t>categories:</a:t>
            </a:r>
          </a:p>
          <a:p>
            <a:r>
              <a:rPr lang="en-US" dirty="0" smtClean="0">
                <a:latin typeface="Arial" pitchFamily="34" charset="0"/>
                <a:cs typeface="Arial" pitchFamily="34" charset="0"/>
              </a:rPr>
              <a:t>• Annex I (developed countries):</a:t>
            </a:r>
          </a:p>
          <a:p>
            <a:pPr lvl="2"/>
            <a:r>
              <a:rPr lang="en-US" dirty="0" smtClean="0">
                <a:latin typeface="Arial" pitchFamily="34" charset="0"/>
                <a:cs typeface="Arial" pitchFamily="34" charset="0"/>
              </a:rPr>
              <a:t>Includes </a:t>
            </a:r>
            <a:r>
              <a:rPr lang="en-US" dirty="0" smtClean="0">
                <a:latin typeface="Arial" pitchFamily="34" charset="0"/>
                <a:cs typeface="Arial" pitchFamily="34" charset="0"/>
              </a:rPr>
              <a:t>most of Europe, North America, and Japan, </a:t>
            </a:r>
            <a:r>
              <a:rPr lang="en-US" dirty="0" smtClean="0">
                <a:latin typeface="Arial" pitchFamily="34" charset="0"/>
                <a:cs typeface="Arial" pitchFamily="34" charset="0"/>
              </a:rPr>
              <a:t>among others</a:t>
            </a:r>
            <a:endParaRPr lang="en-US" dirty="0" smtClean="0">
              <a:latin typeface="Arial" pitchFamily="34" charset="0"/>
              <a:cs typeface="Arial" pitchFamily="34" charset="0"/>
            </a:endParaRPr>
          </a:p>
          <a:p>
            <a:pPr lvl="2"/>
            <a:r>
              <a:rPr lang="en-US" dirty="0" smtClean="0">
                <a:latin typeface="Arial" pitchFamily="34" charset="0"/>
                <a:cs typeface="Arial" pitchFamily="34" charset="0"/>
              </a:rPr>
              <a:t>Required </a:t>
            </a:r>
            <a:r>
              <a:rPr lang="en-US" dirty="0" smtClean="0">
                <a:latin typeface="Arial" pitchFamily="34" charset="0"/>
                <a:cs typeface="Arial" pitchFamily="34" charset="0"/>
              </a:rPr>
              <a:t>to reduce greenhouse gas emissions and </a:t>
            </a:r>
            <a:r>
              <a:rPr lang="en-US" dirty="0" smtClean="0">
                <a:latin typeface="Arial" pitchFamily="34" charset="0"/>
                <a:cs typeface="Arial" pitchFamily="34" charset="0"/>
              </a:rPr>
              <a:t>submit an </a:t>
            </a:r>
            <a:r>
              <a:rPr lang="en-US" dirty="0" smtClean="0">
                <a:latin typeface="Arial" pitchFamily="34" charset="0"/>
                <a:cs typeface="Arial" pitchFamily="34" charset="0"/>
              </a:rPr>
              <a:t>annual report</a:t>
            </a:r>
          </a:p>
          <a:p>
            <a:r>
              <a:rPr lang="en-US" dirty="0" smtClean="0">
                <a:latin typeface="Arial" pitchFamily="34" charset="0"/>
                <a:cs typeface="Arial" pitchFamily="34" charset="0"/>
              </a:rPr>
              <a:t>• Non-Annex I (developing countries):</a:t>
            </a:r>
          </a:p>
          <a:p>
            <a:pPr lvl="2"/>
            <a:r>
              <a:rPr lang="en-US" dirty="0" smtClean="0">
                <a:latin typeface="Arial" pitchFamily="34" charset="0"/>
                <a:cs typeface="Arial" pitchFamily="34" charset="0"/>
              </a:rPr>
              <a:t> </a:t>
            </a:r>
            <a:r>
              <a:rPr lang="en-US" dirty="0" smtClean="0">
                <a:latin typeface="Arial" pitchFamily="34" charset="0"/>
                <a:cs typeface="Arial" pitchFamily="34" charset="0"/>
              </a:rPr>
              <a:t>Includes China, Brazil, and India, among others</a:t>
            </a:r>
          </a:p>
          <a:p>
            <a:pPr lvl="2"/>
            <a:r>
              <a:rPr lang="en-US" dirty="0" smtClean="0">
                <a:latin typeface="Arial" pitchFamily="34" charset="0"/>
                <a:cs typeface="Arial" pitchFamily="34" charset="0"/>
              </a:rPr>
              <a:t>No </a:t>
            </a:r>
            <a:r>
              <a:rPr lang="en-US" dirty="0" smtClean="0">
                <a:latin typeface="Arial" pitchFamily="34" charset="0"/>
                <a:cs typeface="Arial" pitchFamily="34" charset="0"/>
              </a:rPr>
              <a:t>requirements</a:t>
            </a:r>
          </a:p>
          <a:p>
            <a:r>
              <a:rPr lang="en-US" dirty="0" smtClean="0">
                <a:latin typeface="Arial" pitchFamily="34" charset="0"/>
                <a:cs typeface="Arial" pitchFamily="34" charset="0"/>
              </a:rPr>
              <a:t>Annex </a:t>
            </a:r>
            <a:r>
              <a:rPr lang="en-US" dirty="0" smtClean="0">
                <a:latin typeface="Arial" pitchFamily="34" charset="0"/>
                <a:cs typeface="Arial" pitchFamily="34" charset="0"/>
              </a:rPr>
              <a:t>I countries are required on average </a:t>
            </a:r>
            <a:r>
              <a:rPr lang="en-US" dirty="0" smtClean="0">
                <a:latin typeface="Arial" pitchFamily="34" charset="0"/>
                <a:cs typeface="Arial" pitchFamily="34" charset="0"/>
              </a:rPr>
              <a:t>to reduce </a:t>
            </a:r>
            <a:r>
              <a:rPr lang="en-US" dirty="0" smtClean="0">
                <a:latin typeface="Arial" pitchFamily="34" charset="0"/>
                <a:cs typeface="Arial" pitchFamily="34" charset="0"/>
              </a:rPr>
              <a:t>emissions to 5% below the 1990 level </a:t>
            </a:r>
            <a:r>
              <a:rPr lang="en-US" dirty="0" smtClean="0">
                <a:latin typeface="Arial" pitchFamily="34" charset="0"/>
                <a:cs typeface="Arial" pitchFamily="34" charset="0"/>
              </a:rPr>
              <a:t>by 2012</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Carbon </a:t>
            </a:r>
            <a:r>
              <a:rPr lang="en-US" dirty="0" smtClean="0">
                <a:latin typeface="Arial" pitchFamily="34" charset="0"/>
                <a:cs typeface="Arial" pitchFamily="34" charset="0"/>
              </a:rPr>
              <a:t>credits will eventually be issued to </a:t>
            </a:r>
            <a:r>
              <a:rPr lang="en-US" dirty="0" smtClean="0">
                <a:latin typeface="Arial" pitchFamily="34" charset="0"/>
                <a:cs typeface="Arial" pitchFamily="34" charset="0"/>
              </a:rPr>
              <a:t>all countries</a:t>
            </a:r>
            <a:r>
              <a:rPr lang="en-US" dirty="0" smtClean="0">
                <a:latin typeface="Arial" pitchFamily="34" charset="0"/>
                <a:cs typeface="Arial" pitchFamily="34" charset="0"/>
              </a:rPr>
              <a:t>, and then allowed to be traded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Failure </a:t>
            </a:r>
            <a:r>
              <a:rPr lang="en-US" dirty="0" smtClean="0">
                <a:latin typeface="Arial" pitchFamily="34" charset="0"/>
                <a:cs typeface="Arial" pitchFamily="34" charset="0"/>
              </a:rPr>
              <a:t>to comply results in a country having </a:t>
            </a:r>
            <a:r>
              <a:rPr lang="en-US" dirty="0" smtClean="0">
                <a:latin typeface="Arial" pitchFamily="34" charset="0"/>
                <a:cs typeface="Arial" pitchFamily="34" charset="0"/>
              </a:rPr>
              <a:t>to submit </a:t>
            </a:r>
            <a:r>
              <a:rPr lang="en-US" dirty="0" smtClean="0">
                <a:latin typeface="Arial" pitchFamily="34" charset="0"/>
                <a:cs typeface="Arial" pitchFamily="34" charset="0"/>
              </a:rPr>
              <a:t>1.3 “emissions allowances”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The Kyoto Protocol (cont.)</a:t>
            </a:r>
            <a:br>
              <a:rPr lang="en-US" dirty="0" smtClean="0"/>
            </a:br>
            <a:endParaRPr lang="en-US" dirty="0"/>
          </a:p>
        </p:txBody>
      </p:sp>
      <p:sp>
        <p:nvSpPr>
          <p:cNvPr id="3" name="Content Placeholder 2"/>
          <p:cNvSpPr>
            <a:spLocks noGrp="1"/>
          </p:cNvSpPr>
          <p:nvPr>
            <p:ph idx="1"/>
          </p:nvPr>
        </p:nvSpPr>
        <p:spPr>
          <a:xfrm>
            <a:off x="457200" y="1600200"/>
            <a:ext cx="8686800" cy="4525963"/>
          </a:xfrm>
        </p:spPr>
        <p:txBody>
          <a:bodyPr>
            <a:normAutofit/>
          </a:bodyPr>
          <a:lstStyle/>
          <a:p>
            <a:r>
              <a:rPr lang="en-US" sz="2800" dirty="0" smtClean="0"/>
              <a:t>Shortcomings</a:t>
            </a:r>
            <a:r>
              <a:rPr lang="en-US" sz="2800" dirty="0" smtClean="0"/>
              <a:t>:</a:t>
            </a:r>
          </a:p>
          <a:p>
            <a:pPr>
              <a:buNone/>
            </a:pPr>
            <a:r>
              <a:rPr lang="en-US" sz="2800" dirty="0" smtClean="0"/>
              <a:t>	• Not aggressive enough</a:t>
            </a:r>
          </a:p>
          <a:p>
            <a:pPr>
              <a:buNone/>
            </a:pPr>
            <a:r>
              <a:rPr lang="en-US" sz="2800" dirty="0" smtClean="0"/>
              <a:t>	• Not ratified by the United States</a:t>
            </a:r>
          </a:p>
          <a:p>
            <a:pPr>
              <a:buNone/>
            </a:pPr>
            <a:r>
              <a:rPr lang="en-US" sz="2800" dirty="0" smtClean="0"/>
              <a:t>	• Large emitters including China, </a:t>
            </a:r>
            <a:r>
              <a:rPr lang="en-US" sz="2800" dirty="0" smtClean="0"/>
              <a:t>Brazil</a:t>
            </a:r>
            <a:r>
              <a:rPr lang="en-US" sz="2800" dirty="0" smtClean="0"/>
              <a:t> </a:t>
            </a:r>
            <a:r>
              <a:rPr lang="en-US" sz="2800" dirty="0" smtClean="0"/>
              <a:t>&amp;</a:t>
            </a:r>
            <a:r>
              <a:rPr lang="en-US" sz="2800" dirty="0" smtClean="0"/>
              <a:t>India </a:t>
            </a:r>
            <a:r>
              <a:rPr lang="en-US" sz="2800" dirty="0" smtClean="0"/>
              <a:t>are under no obligation to reduce</a:t>
            </a:r>
          </a:p>
          <a:p>
            <a:pPr>
              <a:buNone/>
            </a:pPr>
            <a:r>
              <a:rPr lang="en-US" sz="2800" dirty="0" smtClean="0"/>
              <a:t>emissions</a:t>
            </a:r>
          </a:p>
          <a:p>
            <a:r>
              <a:rPr lang="en-US" sz="2800" dirty="0" smtClean="0"/>
              <a:t>Dec </a:t>
            </a:r>
            <a:r>
              <a:rPr lang="en-US" sz="2800" dirty="0" smtClean="0"/>
              <a:t>2009 </a:t>
            </a:r>
            <a:r>
              <a:rPr lang="en-US" sz="2800" dirty="0" smtClean="0"/>
              <a:t>– Copenhagen conference</a:t>
            </a:r>
            <a:endParaRPr 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INITIATIVES AT NATIONAL  LEVEL</a:t>
            </a:r>
            <a:br>
              <a:rPr lang="en-US" dirty="0" smtClean="0"/>
            </a:br>
            <a:endParaRPr lang="en-US" dirty="0"/>
          </a:p>
        </p:txBody>
      </p:sp>
      <p:sp>
        <p:nvSpPr>
          <p:cNvPr id="3" name="Content Placeholder 2"/>
          <p:cNvSpPr>
            <a:spLocks noGrp="1"/>
          </p:cNvSpPr>
          <p:nvPr>
            <p:ph idx="1"/>
          </p:nvPr>
        </p:nvSpPr>
        <p:spPr/>
        <p:txBody>
          <a:bodyPr/>
          <a:lstStyle/>
          <a:p>
            <a:r>
              <a:rPr lang="en-US" b="1" dirty="0" smtClean="0"/>
              <a:t>Mr. </a:t>
            </a:r>
            <a:r>
              <a:rPr lang="en-US" b="1" dirty="0" err="1" smtClean="0"/>
              <a:t>Shyam</a:t>
            </a:r>
            <a:r>
              <a:rPr lang="en-US" b="1" dirty="0" smtClean="0"/>
              <a:t> </a:t>
            </a:r>
            <a:r>
              <a:rPr lang="en-US" b="1" dirty="0" smtClean="0"/>
              <a:t>Saran, </a:t>
            </a:r>
            <a:r>
              <a:rPr lang="en-US" b="1" dirty="0" smtClean="0"/>
              <a:t>Special Envoy of Prime Minister for Climate </a:t>
            </a:r>
            <a:r>
              <a:rPr lang="en-US" b="1" dirty="0" smtClean="0"/>
              <a:t>Change</a:t>
            </a:r>
          </a:p>
          <a:p>
            <a:endParaRPr lang="en-US" b="1"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US" dirty="0" smtClean="0"/>
              <a:t>National Action Plan on Climate Change</a:t>
            </a:r>
            <a:br>
              <a:rPr lang="en-US" dirty="0" smtClean="0"/>
            </a:br>
            <a:endParaRPr lang="en-US" dirty="0"/>
          </a:p>
        </p:txBody>
      </p:sp>
      <p:sp>
        <p:nvSpPr>
          <p:cNvPr id="3" name="Content Placeholder 2"/>
          <p:cNvSpPr>
            <a:spLocks noGrp="1"/>
          </p:cNvSpPr>
          <p:nvPr>
            <p:ph idx="1"/>
          </p:nvPr>
        </p:nvSpPr>
        <p:spPr>
          <a:xfrm>
            <a:off x="457200" y="1600200"/>
            <a:ext cx="8686800" cy="4876800"/>
          </a:xfrm>
        </p:spPr>
        <p:txBody>
          <a:bodyPr>
            <a:normAutofit fontScale="70000" lnSpcReduction="20000"/>
          </a:bodyPr>
          <a:lstStyle/>
          <a:p>
            <a:r>
              <a:rPr lang="en-US" dirty="0" smtClean="0"/>
              <a:t>Plan </a:t>
            </a:r>
            <a:r>
              <a:rPr lang="en-US" dirty="0" smtClean="0"/>
              <a:t>has </a:t>
            </a:r>
            <a:r>
              <a:rPr lang="en-US" dirty="0" smtClean="0"/>
              <a:t>Eight </a:t>
            </a:r>
            <a:r>
              <a:rPr lang="en-US" dirty="0" smtClean="0"/>
              <a:t>broad areas for </a:t>
            </a:r>
            <a:r>
              <a:rPr lang="en-US" dirty="0" smtClean="0"/>
              <a:t>focused </a:t>
            </a:r>
            <a:r>
              <a:rPr lang="en-US" dirty="0" smtClean="0"/>
              <a:t>action, encompassing both</a:t>
            </a:r>
          </a:p>
          <a:p>
            <a:pPr>
              <a:buNone/>
            </a:pPr>
            <a:r>
              <a:rPr lang="en-US" dirty="0" smtClean="0"/>
              <a:t>	mitigation &amp; </a:t>
            </a:r>
            <a:r>
              <a:rPr lang="en-US" dirty="0" smtClean="0"/>
              <a:t>adaptation. </a:t>
            </a:r>
            <a:endParaRPr lang="en-US" dirty="0" smtClean="0"/>
          </a:p>
          <a:p>
            <a:pPr>
              <a:buNone/>
            </a:pPr>
            <a:endParaRPr lang="en-US" dirty="0" smtClean="0"/>
          </a:p>
          <a:p>
            <a:pPr>
              <a:buNone/>
            </a:pPr>
            <a:r>
              <a:rPr lang="en-US" dirty="0" smtClean="0"/>
              <a:t>	1</a:t>
            </a:r>
            <a:r>
              <a:rPr lang="en-US" dirty="0" smtClean="0"/>
              <a:t>. National Solar Mission</a:t>
            </a:r>
          </a:p>
          <a:p>
            <a:pPr>
              <a:buNone/>
            </a:pPr>
            <a:r>
              <a:rPr lang="en-US" dirty="0" smtClean="0"/>
              <a:t>	2</a:t>
            </a:r>
            <a:r>
              <a:rPr lang="en-US" dirty="0" smtClean="0"/>
              <a:t>. National Mission for Enhanced Energy Efficiency</a:t>
            </a:r>
          </a:p>
          <a:p>
            <a:pPr>
              <a:buNone/>
            </a:pPr>
            <a:r>
              <a:rPr lang="fr-FR" dirty="0" smtClean="0"/>
              <a:t>	3</a:t>
            </a:r>
            <a:r>
              <a:rPr lang="fr-FR" dirty="0" smtClean="0"/>
              <a:t>. National Mission on </a:t>
            </a:r>
            <a:r>
              <a:rPr lang="fr-FR" dirty="0" err="1" smtClean="0"/>
              <a:t>Sustainable</a:t>
            </a:r>
            <a:r>
              <a:rPr lang="fr-FR" dirty="0" smtClean="0"/>
              <a:t> Habitat</a:t>
            </a:r>
          </a:p>
          <a:p>
            <a:pPr>
              <a:buNone/>
            </a:pPr>
            <a:r>
              <a:rPr lang="en-US" dirty="0" smtClean="0"/>
              <a:t>	4</a:t>
            </a:r>
            <a:r>
              <a:rPr lang="en-US" dirty="0" smtClean="0"/>
              <a:t>. National Water Mission</a:t>
            </a:r>
          </a:p>
          <a:p>
            <a:pPr>
              <a:buNone/>
            </a:pPr>
            <a:r>
              <a:rPr lang="en-US" dirty="0" smtClean="0"/>
              <a:t>	5</a:t>
            </a:r>
            <a:r>
              <a:rPr lang="en-US" dirty="0" smtClean="0"/>
              <a:t>. National Mission for Sustaining the Himalayan Ecosystem</a:t>
            </a:r>
          </a:p>
          <a:p>
            <a:pPr>
              <a:buNone/>
            </a:pPr>
            <a:r>
              <a:rPr lang="en-US" dirty="0" smtClean="0"/>
              <a:t>	6</a:t>
            </a:r>
            <a:r>
              <a:rPr lang="en-US" dirty="0" smtClean="0"/>
              <a:t>. National Mission for a “Green India”</a:t>
            </a:r>
          </a:p>
          <a:p>
            <a:pPr>
              <a:buNone/>
            </a:pPr>
            <a:r>
              <a:rPr lang="en-US" dirty="0" smtClean="0"/>
              <a:t>	7</a:t>
            </a:r>
            <a:r>
              <a:rPr lang="en-US" dirty="0" smtClean="0"/>
              <a:t>. National Mission for Sustainable Agriculture</a:t>
            </a:r>
          </a:p>
          <a:p>
            <a:pPr>
              <a:buNone/>
            </a:pPr>
            <a:r>
              <a:rPr lang="en-US" dirty="0" smtClean="0"/>
              <a:t>	8</a:t>
            </a:r>
            <a:r>
              <a:rPr lang="en-US" dirty="0" smtClean="0"/>
              <a:t>. National Mission on Strategic Knowledge for Climate </a:t>
            </a:r>
            <a:r>
              <a:rPr lang="en-US" dirty="0" smtClean="0"/>
              <a:t>Change</a:t>
            </a:r>
          </a:p>
          <a:p>
            <a:pPr>
              <a:buNone/>
            </a:pPr>
            <a:endParaRPr lang="en-US" dirty="0" smtClean="0"/>
          </a:p>
          <a:p>
            <a:r>
              <a:rPr lang="en-US" dirty="0" smtClean="0"/>
              <a:t>India </a:t>
            </a:r>
            <a:r>
              <a:rPr lang="en-US" dirty="0" smtClean="0"/>
              <a:t>is </a:t>
            </a:r>
            <a:r>
              <a:rPr lang="en-US" dirty="0" smtClean="0"/>
              <a:t>increasing its </a:t>
            </a:r>
            <a:r>
              <a:rPr lang="en-US" dirty="0" smtClean="0"/>
              <a:t>forest cover and intends to raise it from the current 22% of total land area to 33%.</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7410" name="Picture 2"/>
          <p:cNvPicPr>
            <a:picLocks noChangeAspect="1" noChangeArrowheads="1"/>
          </p:cNvPicPr>
          <p:nvPr/>
        </p:nvPicPr>
        <p:blipFill>
          <a:blip r:embed="rId3"/>
          <a:srcRect/>
          <a:stretch>
            <a:fillRect/>
          </a:stretch>
        </p:blipFill>
        <p:spPr bwMode="auto">
          <a:xfrm>
            <a:off x="200025" y="157163"/>
            <a:ext cx="8743950" cy="6543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6386" name="Picture 2"/>
          <p:cNvPicPr>
            <a:picLocks noChangeAspect="1" noChangeArrowheads="1"/>
          </p:cNvPicPr>
          <p:nvPr/>
        </p:nvPicPr>
        <p:blipFill>
          <a:blip r:embed="rId3"/>
          <a:srcRect/>
          <a:stretch>
            <a:fillRect/>
          </a:stretch>
        </p:blipFill>
        <p:spPr bwMode="auto">
          <a:xfrm>
            <a:off x="200025" y="157163"/>
            <a:ext cx="8743950" cy="6543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normAutofit fontScale="90000"/>
          </a:bodyPr>
          <a:lstStyle/>
          <a:p>
            <a:r>
              <a:rPr lang="en-US" sz="3200" dirty="0" smtClean="0"/>
              <a:t>COMBINED TEMPERATURE OF LAND SURFACE, SEA SURFACE </a:t>
            </a:r>
            <a:r>
              <a:rPr lang="en-US" sz="3200" dirty="0" smtClean="0"/>
              <a:t>AND AIR </a:t>
            </a:r>
            <a:r>
              <a:rPr lang="en-US" sz="3200" dirty="0" smtClean="0"/>
              <a:t/>
            </a:r>
            <a:br>
              <a:rPr lang="en-US" sz="3200" dirty="0" smtClean="0"/>
            </a:br>
            <a:endParaRPr lang="en-US" sz="3200" dirty="0"/>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3"/>
          <a:srcRect l="1581" t="10976" r="5138"/>
          <a:stretch>
            <a:fillRect/>
          </a:stretch>
        </p:blipFill>
        <p:spPr bwMode="auto">
          <a:xfrm>
            <a:off x="152400" y="838200"/>
            <a:ext cx="8991600" cy="59102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3"/>
          <a:srcRect/>
          <a:stretch>
            <a:fillRect/>
          </a:stretch>
        </p:blipFill>
        <p:spPr bwMode="auto">
          <a:xfrm>
            <a:off x="357188" y="0"/>
            <a:ext cx="8429625" cy="6915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2" descr="OnePlanet-Template"/>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142339" name="Text Box 3"/>
          <p:cNvSpPr txBox="1">
            <a:spLocks noChangeArrowheads="1"/>
          </p:cNvSpPr>
          <p:nvPr/>
        </p:nvSpPr>
        <p:spPr bwMode="auto">
          <a:xfrm>
            <a:off x="152400" y="0"/>
            <a:ext cx="8229600" cy="1143000"/>
          </a:xfrm>
          <a:prstGeom prst="rect">
            <a:avLst/>
          </a:prstGeom>
          <a:noFill/>
          <a:ln w="9525">
            <a:noFill/>
            <a:miter lim="800000"/>
            <a:headEnd/>
            <a:tailEnd/>
          </a:ln>
          <a:effectLst/>
        </p:spPr>
        <p:txBody>
          <a:bodyPr anchor="ctr"/>
          <a:lstStyle/>
          <a:p>
            <a:pPr algn="ctr">
              <a:spcBef>
                <a:spcPct val="50000"/>
              </a:spcBef>
            </a:pPr>
            <a:r>
              <a:rPr lang="en-US" sz="2800" b="1">
                <a:solidFill>
                  <a:srgbClr val="FF9933"/>
                </a:solidFill>
              </a:rPr>
              <a:t>Breakup of Antarctica’s Ross Ice Shelf</a:t>
            </a:r>
          </a:p>
        </p:txBody>
      </p:sp>
      <p:sp>
        <p:nvSpPr>
          <p:cNvPr id="142348" name="Rectangle 12"/>
          <p:cNvSpPr>
            <a:spLocks noGrp="1" noChangeArrowheads="1"/>
          </p:cNvSpPr>
          <p:nvPr>
            <p:ph type="body" sz="half" idx="2"/>
          </p:nvPr>
        </p:nvSpPr>
        <p:spPr>
          <a:xfrm>
            <a:off x="5257800" y="1524000"/>
            <a:ext cx="3048000" cy="4267200"/>
          </a:xfrm>
        </p:spPr>
        <p:txBody>
          <a:bodyPr/>
          <a:lstStyle/>
          <a:p>
            <a:r>
              <a:rPr lang="en-US" sz="2000">
                <a:solidFill>
                  <a:schemeClr val="bg1"/>
                </a:solidFill>
              </a:rPr>
              <a:t>An iceberg (B-15J) of size of a small United States state cracked off the Antarctica’s Ross Ice Shelf in March 2000</a:t>
            </a:r>
          </a:p>
          <a:p>
            <a:pPr>
              <a:buFontTx/>
              <a:buNone/>
            </a:pPr>
            <a:endParaRPr lang="en-US" sz="2000">
              <a:solidFill>
                <a:schemeClr val="bg1"/>
              </a:solidFill>
            </a:endParaRPr>
          </a:p>
          <a:p>
            <a:r>
              <a:rPr lang="en-US" sz="2000">
                <a:solidFill>
                  <a:schemeClr val="bg1"/>
                </a:solidFill>
              </a:rPr>
              <a:t>On February 1, 2007, three new icebergs were formed due to the break up of the original iceberg</a:t>
            </a:r>
          </a:p>
          <a:p>
            <a:pPr>
              <a:buFontTx/>
              <a:buNone/>
            </a:pPr>
            <a:endParaRPr lang="en-US" sz="2000">
              <a:solidFill>
                <a:schemeClr val="bg1"/>
              </a:solidFill>
            </a:endParaRPr>
          </a:p>
        </p:txBody>
      </p:sp>
      <p:sp>
        <p:nvSpPr>
          <p:cNvPr id="142346" name="Text Box 10"/>
          <p:cNvSpPr txBox="1">
            <a:spLocks noChangeArrowheads="1"/>
          </p:cNvSpPr>
          <p:nvPr/>
        </p:nvSpPr>
        <p:spPr bwMode="auto">
          <a:xfrm>
            <a:off x="4800600" y="6248400"/>
            <a:ext cx="2157413" cy="274638"/>
          </a:xfrm>
          <a:prstGeom prst="rect">
            <a:avLst/>
          </a:prstGeom>
          <a:noFill/>
          <a:ln w="9525">
            <a:noFill/>
            <a:miter lim="800000"/>
            <a:headEnd/>
            <a:tailEnd/>
          </a:ln>
          <a:effectLst/>
        </p:spPr>
        <p:txBody>
          <a:bodyPr>
            <a:spAutoFit/>
          </a:bodyPr>
          <a:lstStyle/>
          <a:p>
            <a:r>
              <a:rPr lang="en-US" sz="1200">
                <a:solidFill>
                  <a:schemeClr val="bg1"/>
                </a:solidFill>
              </a:rPr>
              <a:t>NASA Earth Observatory</a:t>
            </a:r>
          </a:p>
        </p:txBody>
      </p:sp>
      <p:pic>
        <p:nvPicPr>
          <p:cNvPr id="142350" name="Picture 14"/>
          <p:cNvPicPr>
            <a:picLocks noGrp="1" noChangeAspect="1" noChangeArrowheads="1"/>
          </p:cNvPicPr>
          <p:nvPr>
            <p:ph sz="half" idx="1"/>
          </p:nvPr>
        </p:nvPicPr>
        <p:blipFill>
          <a:blip r:embed="rId4"/>
          <a:srcRect/>
          <a:stretch>
            <a:fillRect/>
          </a:stretch>
        </p:blipFill>
        <p:spPr>
          <a:xfrm>
            <a:off x="152400" y="3886200"/>
            <a:ext cx="4572000" cy="2667000"/>
          </a:xfrm>
          <a:noFill/>
          <a:ln/>
        </p:spPr>
      </p:pic>
      <p:pic>
        <p:nvPicPr>
          <p:cNvPr id="142351" name="Picture 15"/>
          <p:cNvPicPr>
            <a:picLocks noChangeAspect="1" noChangeArrowheads="1"/>
          </p:cNvPicPr>
          <p:nvPr/>
        </p:nvPicPr>
        <p:blipFill>
          <a:blip r:embed="rId5"/>
          <a:srcRect/>
          <a:stretch>
            <a:fillRect/>
          </a:stretch>
        </p:blipFill>
        <p:spPr bwMode="auto">
          <a:xfrm>
            <a:off x="152400" y="1143000"/>
            <a:ext cx="4572000" cy="2667000"/>
          </a:xfrm>
          <a:prstGeom prst="rect">
            <a:avLst/>
          </a:prstGeom>
          <a:noFill/>
          <a:ln w="9525">
            <a:noFill/>
            <a:miter lim="800000"/>
            <a:headEnd/>
            <a:tailEnd/>
          </a:ln>
        </p:spPr>
      </p:pic>
      <p:sp>
        <p:nvSpPr>
          <p:cNvPr id="142353" name="AutoShape 17"/>
          <p:cNvSpPr>
            <a:spLocks noChangeArrowheads="1"/>
          </p:cNvSpPr>
          <p:nvPr/>
        </p:nvSpPr>
        <p:spPr bwMode="auto">
          <a:xfrm>
            <a:off x="2438400" y="5334000"/>
            <a:ext cx="304800" cy="152400"/>
          </a:xfrm>
          <a:prstGeom prst="rightArrow">
            <a:avLst>
              <a:gd name="adj1" fmla="val 50000"/>
              <a:gd name="adj2" fmla="val 50000"/>
            </a:avLst>
          </a:prstGeom>
          <a:solidFill>
            <a:srgbClr val="FFFF00"/>
          </a:solidFill>
          <a:ln w="317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2353"/>
                                        </p:tgtEl>
                                        <p:attrNameLst>
                                          <p:attrName>style.visibility</p:attrName>
                                        </p:attrNameLst>
                                      </p:cBhvr>
                                      <p:to>
                                        <p:strVal val="visible"/>
                                      </p:to>
                                    </p:set>
                                    <p:anim calcmode="lin" valueType="num">
                                      <p:cBhvr additive="base">
                                        <p:cTn id="7" dur="1000" fill="hold"/>
                                        <p:tgtEl>
                                          <p:spTgt spid="142353"/>
                                        </p:tgtEl>
                                        <p:attrNameLst>
                                          <p:attrName>ppt_x</p:attrName>
                                        </p:attrNameLst>
                                      </p:cBhvr>
                                      <p:tavLst>
                                        <p:tav tm="0">
                                          <p:val>
                                            <p:strVal val="#ppt_x"/>
                                          </p:val>
                                        </p:tav>
                                        <p:tav tm="100000">
                                          <p:val>
                                            <p:strVal val="#ppt_x"/>
                                          </p:val>
                                        </p:tav>
                                      </p:tavLst>
                                    </p:anim>
                                    <p:anim calcmode="lin" valueType="num">
                                      <p:cBhvr additive="base">
                                        <p:cTn id="8" dur="1000" fill="hold"/>
                                        <p:tgtEl>
                                          <p:spTgt spid="1423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5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1524000" y="228600"/>
            <a:ext cx="6781800" cy="609600"/>
          </a:xfrm>
          <a:prstGeom prst="rect">
            <a:avLst/>
          </a:prstGeom>
          <a:noFill/>
          <a:ln w="9525">
            <a:noFill/>
            <a:miter lim="800000"/>
            <a:headEnd/>
            <a:tailEnd/>
          </a:ln>
          <a:effectLst/>
        </p:spPr>
        <p:txBody>
          <a:bodyPr anchor="ctr"/>
          <a:lstStyle/>
          <a:p>
            <a:pPr algn="ctr"/>
            <a:r>
              <a:rPr lang="en-US" sz="3200">
                <a:solidFill>
                  <a:srgbClr val="FF9933"/>
                </a:solidFill>
                <a:cs typeface="Arial" pitchFamily="34" charset="0"/>
              </a:rPr>
              <a:t>North America: Angangueo</a:t>
            </a:r>
            <a:endParaRPr lang="en-US" sz="3200">
              <a:solidFill>
                <a:srgbClr val="FF9933"/>
              </a:solidFill>
            </a:endParaRPr>
          </a:p>
        </p:txBody>
      </p:sp>
      <p:pic>
        <p:nvPicPr>
          <p:cNvPr id="64515" name="Picture 3" descr="14mar1986"/>
          <p:cNvPicPr>
            <a:picLocks noChangeAspect="1" noChangeArrowheads="1"/>
          </p:cNvPicPr>
          <p:nvPr/>
        </p:nvPicPr>
        <p:blipFill>
          <a:blip r:embed="rId3"/>
          <a:srcRect/>
          <a:stretch>
            <a:fillRect/>
          </a:stretch>
        </p:blipFill>
        <p:spPr bwMode="auto">
          <a:xfrm>
            <a:off x="381000" y="1447800"/>
            <a:ext cx="4611688" cy="5029200"/>
          </a:xfrm>
          <a:prstGeom prst="rect">
            <a:avLst/>
          </a:prstGeom>
          <a:noFill/>
        </p:spPr>
      </p:pic>
      <p:sp>
        <p:nvSpPr>
          <p:cNvPr id="64516" name="Text Box 4"/>
          <p:cNvSpPr txBox="1">
            <a:spLocks noChangeArrowheads="1"/>
          </p:cNvSpPr>
          <p:nvPr/>
        </p:nvSpPr>
        <p:spPr bwMode="auto">
          <a:xfrm>
            <a:off x="5562600" y="1905000"/>
            <a:ext cx="2971800" cy="1006475"/>
          </a:xfrm>
          <a:prstGeom prst="rect">
            <a:avLst/>
          </a:prstGeom>
          <a:noFill/>
          <a:ln w="9525">
            <a:noFill/>
            <a:miter lim="800000"/>
            <a:headEnd/>
            <a:tailEnd/>
          </a:ln>
          <a:effectLst/>
        </p:spPr>
        <p:txBody>
          <a:bodyPr>
            <a:spAutoFit/>
          </a:bodyPr>
          <a:lstStyle/>
          <a:p>
            <a:pPr>
              <a:spcBef>
                <a:spcPct val="50000"/>
              </a:spcBef>
              <a:buFontTx/>
              <a:buChar char="•"/>
            </a:pPr>
            <a:r>
              <a:rPr lang="en-US" sz="2000">
                <a:solidFill>
                  <a:schemeClr val="bg1"/>
                </a:solidFill>
                <a:cs typeface="Times New Roman" pitchFamily="18" charset="0"/>
              </a:rPr>
              <a:t> 1986: Images show Degradation of forest area</a:t>
            </a:r>
          </a:p>
        </p:txBody>
      </p:sp>
      <p:pic>
        <p:nvPicPr>
          <p:cNvPr id="64517" name="Picture 5" descr="31mar2001"/>
          <p:cNvPicPr>
            <a:picLocks noChangeAspect="1" noChangeArrowheads="1"/>
          </p:cNvPicPr>
          <p:nvPr/>
        </p:nvPicPr>
        <p:blipFill>
          <a:blip r:embed="rId4"/>
          <a:srcRect/>
          <a:stretch>
            <a:fillRect/>
          </a:stretch>
        </p:blipFill>
        <p:spPr bwMode="auto">
          <a:xfrm>
            <a:off x="381000" y="1447800"/>
            <a:ext cx="4611688" cy="5029200"/>
          </a:xfrm>
          <a:prstGeom prst="rect">
            <a:avLst/>
          </a:prstGeom>
          <a:noFill/>
        </p:spPr>
      </p:pic>
      <p:sp>
        <p:nvSpPr>
          <p:cNvPr id="64518" name="Text Box 6"/>
          <p:cNvSpPr txBox="1">
            <a:spLocks noChangeArrowheads="1"/>
          </p:cNvSpPr>
          <p:nvPr/>
        </p:nvSpPr>
        <p:spPr bwMode="auto">
          <a:xfrm>
            <a:off x="5638800" y="3429000"/>
            <a:ext cx="2743200" cy="1311275"/>
          </a:xfrm>
          <a:prstGeom prst="rect">
            <a:avLst/>
          </a:prstGeom>
          <a:noFill/>
          <a:ln w="9525">
            <a:noFill/>
            <a:miter lim="800000"/>
            <a:headEnd/>
            <a:tailEnd/>
          </a:ln>
          <a:effectLst/>
        </p:spPr>
        <p:txBody>
          <a:bodyPr>
            <a:spAutoFit/>
          </a:bodyPr>
          <a:lstStyle/>
          <a:p>
            <a:pPr>
              <a:spcBef>
                <a:spcPct val="50000"/>
              </a:spcBef>
              <a:buFontTx/>
              <a:buChar char="•"/>
            </a:pPr>
            <a:r>
              <a:rPr lang="en-US" sz="2000">
                <a:solidFill>
                  <a:schemeClr val="bg1"/>
                </a:solidFill>
                <a:cs typeface="Times New Roman" pitchFamily="18" charset="0"/>
              </a:rPr>
              <a:t> 2001: Between 1984 and 1999, 38 per cent of forests were degraded</a:t>
            </a:r>
          </a:p>
        </p:txBody>
      </p:sp>
      <p:pic>
        <p:nvPicPr>
          <p:cNvPr id="64519" name="Picture 7" descr="Forest_Angangueo"/>
          <p:cNvPicPr>
            <a:picLocks noChangeAspect="1" noChangeArrowheads="1"/>
          </p:cNvPicPr>
          <p:nvPr/>
        </p:nvPicPr>
        <p:blipFill>
          <a:blip r:embed="rId5"/>
          <a:srcRect/>
          <a:stretch>
            <a:fillRect/>
          </a:stretch>
        </p:blipFill>
        <p:spPr bwMode="auto">
          <a:xfrm>
            <a:off x="0" y="158750"/>
            <a:ext cx="990600" cy="990600"/>
          </a:xfrm>
          <a:prstGeom prst="rect">
            <a:avLst/>
          </a:prstGeom>
          <a:noFill/>
        </p:spPr>
      </p:pic>
      <p:pic>
        <p:nvPicPr>
          <p:cNvPr id="64520" name="Picture 8"/>
          <p:cNvPicPr>
            <a:picLocks noChangeAspect="1" noChangeArrowheads="1"/>
          </p:cNvPicPr>
          <p:nvPr/>
        </p:nvPicPr>
        <p:blipFill>
          <a:blip r:embed="rId6"/>
          <a:srcRect/>
          <a:stretch>
            <a:fillRect/>
          </a:stretch>
        </p:blipFill>
        <p:spPr bwMode="auto">
          <a:xfrm>
            <a:off x="0" y="0"/>
            <a:ext cx="9144000" cy="6858000"/>
          </a:xfrm>
          <a:prstGeom prst="rect">
            <a:avLst/>
          </a:prstGeom>
          <a:noFill/>
        </p:spPr>
      </p:pic>
      <p:sp>
        <p:nvSpPr>
          <p:cNvPr id="64521" name="Rectangle 9"/>
          <p:cNvSpPr>
            <a:spLocks noChangeArrowheads="1"/>
          </p:cNvSpPr>
          <p:nvPr/>
        </p:nvSpPr>
        <p:spPr bwMode="auto">
          <a:xfrm>
            <a:off x="762000" y="0"/>
            <a:ext cx="7543800" cy="990600"/>
          </a:xfrm>
          <a:prstGeom prst="rect">
            <a:avLst/>
          </a:prstGeom>
          <a:noFill/>
          <a:ln w="9525">
            <a:noFill/>
            <a:miter lim="800000"/>
            <a:headEnd/>
            <a:tailEnd/>
          </a:ln>
          <a:effectLst/>
        </p:spPr>
        <p:txBody>
          <a:bodyPr anchor="ctr"/>
          <a:lstStyle/>
          <a:p>
            <a:r>
              <a:rPr lang="en-US" sz="2800" b="1">
                <a:solidFill>
                  <a:srgbClr val="FF9933"/>
                </a:solidFill>
                <a:cs typeface="Arial" pitchFamily="34" charset="0"/>
              </a:rPr>
              <a:t>Hubbard Glacier advances United States</a:t>
            </a:r>
            <a:endParaRPr lang="en-US" sz="2800" b="1">
              <a:solidFill>
                <a:srgbClr val="FF9933"/>
              </a:solidFill>
            </a:endParaRPr>
          </a:p>
        </p:txBody>
      </p:sp>
      <p:pic>
        <p:nvPicPr>
          <p:cNvPr id="64522" name="Picture 10" descr="10aug2002 copy"/>
          <p:cNvPicPr>
            <a:picLocks noChangeAspect="1" noChangeArrowheads="1"/>
          </p:cNvPicPr>
          <p:nvPr/>
        </p:nvPicPr>
        <p:blipFill>
          <a:blip r:embed="rId7"/>
          <a:srcRect/>
          <a:stretch>
            <a:fillRect/>
          </a:stretch>
        </p:blipFill>
        <p:spPr bwMode="auto">
          <a:xfrm>
            <a:off x="0" y="1447800"/>
            <a:ext cx="4495800" cy="3371850"/>
          </a:xfrm>
          <a:prstGeom prst="rect">
            <a:avLst/>
          </a:prstGeom>
          <a:noFill/>
        </p:spPr>
      </p:pic>
      <p:pic>
        <p:nvPicPr>
          <p:cNvPr id="64523" name="Picture 11" descr="14aug2002 copy"/>
          <p:cNvPicPr>
            <a:picLocks noChangeAspect="1" noChangeArrowheads="1"/>
          </p:cNvPicPr>
          <p:nvPr/>
        </p:nvPicPr>
        <p:blipFill>
          <a:blip r:embed="rId8"/>
          <a:srcRect/>
          <a:stretch>
            <a:fillRect/>
          </a:stretch>
        </p:blipFill>
        <p:spPr bwMode="auto">
          <a:xfrm>
            <a:off x="4495800" y="2438400"/>
            <a:ext cx="4724400" cy="3543300"/>
          </a:xfrm>
          <a:prstGeom prst="rect">
            <a:avLst/>
          </a:prstGeom>
          <a:noFill/>
        </p:spPr>
      </p:pic>
      <p:sp>
        <p:nvSpPr>
          <p:cNvPr id="64524" name="Text Box 12"/>
          <p:cNvSpPr txBox="1">
            <a:spLocks noChangeArrowheads="1"/>
          </p:cNvSpPr>
          <p:nvPr/>
        </p:nvSpPr>
        <p:spPr bwMode="auto">
          <a:xfrm>
            <a:off x="4495800" y="6096000"/>
            <a:ext cx="2895600" cy="396875"/>
          </a:xfrm>
          <a:prstGeom prst="rect">
            <a:avLst/>
          </a:prstGeom>
          <a:noFill/>
          <a:ln w="9525">
            <a:noFill/>
            <a:miter lim="800000"/>
            <a:headEnd/>
            <a:tailEnd/>
          </a:ln>
          <a:effectLst/>
        </p:spPr>
        <p:txBody>
          <a:bodyPr>
            <a:spAutoFit/>
          </a:bodyPr>
          <a:lstStyle/>
          <a:p>
            <a:pPr>
              <a:spcBef>
                <a:spcPct val="50000"/>
              </a:spcBef>
            </a:pPr>
            <a:r>
              <a:rPr lang="en-US" sz="2000">
                <a:solidFill>
                  <a:schemeClr val="bg1"/>
                </a:solidFill>
              </a:rPr>
              <a:t>14 Aug 2002</a:t>
            </a:r>
          </a:p>
        </p:txBody>
      </p:sp>
      <p:sp>
        <p:nvSpPr>
          <p:cNvPr id="64525" name="Text Box 13"/>
          <p:cNvSpPr txBox="1">
            <a:spLocks noChangeArrowheads="1"/>
          </p:cNvSpPr>
          <p:nvPr/>
        </p:nvSpPr>
        <p:spPr bwMode="auto">
          <a:xfrm>
            <a:off x="0" y="4860925"/>
            <a:ext cx="2895600" cy="396875"/>
          </a:xfrm>
          <a:prstGeom prst="rect">
            <a:avLst/>
          </a:prstGeom>
          <a:noFill/>
          <a:ln w="9525">
            <a:noFill/>
            <a:miter lim="800000"/>
            <a:headEnd/>
            <a:tailEnd/>
          </a:ln>
          <a:effectLst/>
        </p:spPr>
        <p:txBody>
          <a:bodyPr>
            <a:spAutoFit/>
          </a:bodyPr>
          <a:lstStyle/>
          <a:p>
            <a:pPr>
              <a:spcBef>
                <a:spcPct val="50000"/>
              </a:spcBef>
            </a:pPr>
            <a:r>
              <a:rPr lang="en-US" sz="2000">
                <a:solidFill>
                  <a:schemeClr val="bg1"/>
                </a:solidFill>
              </a:rPr>
              <a:t>10 Aug 2002</a:t>
            </a:r>
          </a:p>
        </p:txBody>
      </p:sp>
      <p:pic>
        <p:nvPicPr>
          <p:cNvPr id="64526" name="Picture 14" descr="Tundra_HubbardGlacier"/>
          <p:cNvPicPr>
            <a:picLocks noChangeAspect="1" noChangeArrowheads="1"/>
          </p:cNvPicPr>
          <p:nvPr/>
        </p:nvPicPr>
        <p:blipFill>
          <a:blip r:embed="rId9" cstate="print"/>
          <a:srcRect/>
          <a:stretch>
            <a:fillRect/>
          </a:stretch>
        </p:blipFill>
        <p:spPr bwMode="auto">
          <a:xfrm>
            <a:off x="0" y="381000"/>
            <a:ext cx="762000" cy="762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4515"/>
                                        </p:tgtEl>
                                        <p:attrNameLst>
                                          <p:attrName>style.visibility</p:attrName>
                                        </p:attrNameLst>
                                      </p:cBhvr>
                                      <p:to>
                                        <p:strVal val="visible"/>
                                      </p:to>
                                    </p:set>
                                    <p:animEffect transition="in" filter="dissolve">
                                      <p:cBhvr>
                                        <p:cTn id="7" dur="500"/>
                                        <p:tgtEl>
                                          <p:spTgt spid="645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4523"/>
                                        </p:tgtEl>
                                        <p:attrNameLst>
                                          <p:attrName>style.visibility</p:attrName>
                                        </p:attrNameLst>
                                      </p:cBhvr>
                                      <p:to>
                                        <p:strVal val="visible"/>
                                      </p:to>
                                    </p:set>
                                    <p:animEffect transition="in" filter="dissolve">
                                      <p:cBhvr>
                                        <p:cTn id="12" dur="500"/>
                                        <p:tgtEl>
                                          <p:spTgt spid="64523"/>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64524"/>
                                        </p:tgtEl>
                                        <p:attrNameLst>
                                          <p:attrName>style.visibility</p:attrName>
                                        </p:attrNameLst>
                                      </p:cBhvr>
                                      <p:to>
                                        <p:strVal val="visible"/>
                                      </p:to>
                                    </p:set>
                                    <p:animEffect transition="in" filter="dissolve">
                                      <p:cBhvr>
                                        <p:cTn id="16" dur="500"/>
                                        <p:tgtEl>
                                          <p:spTgt spid="64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1524000" y="228600"/>
            <a:ext cx="6781800" cy="609600"/>
          </a:xfrm>
          <a:prstGeom prst="rect">
            <a:avLst/>
          </a:prstGeom>
          <a:noFill/>
          <a:ln w="9525">
            <a:noFill/>
            <a:miter lim="800000"/>
            <a:headEnd/>
            <a:tailEnd/>
          </a:ln>
          <a:effectLst/>
        </p:spPr>
        <p:txBody>
          <a:bodyPr anchor="ctr"/>
          <a:lstStyle/>
          <a:p>
            <a:pPr algn="ctr"/>
            <a:r>
              <a:rPr lang="en-US" sz="3200">
                <a:solidFill>
                  <a:srgbClr val="FF9933"/>
                </a:solidFill>
                <a:cs typeface="Arial" pitchFamily="34" charset="0"/>
              </a:rPr>
              <a:t>North America: Angangueo</a:t>
            </a:r>
            <a:endParaRPr lang="en-US" sz="3200">
              <a:solidFill>
                <a:srgbClr val="FF9933"/>
              </a:solidFill>
            </a:endParaRPr>
          </a:p>
        </p:txBody>
      </p:sp>
      <p:pic>
        <p:nvPicPr>
          <p:cNvPr id="133123" name="Picture 3" descr="14mar1986"/>
          <p:cNvPicPr>
            <a:picLocks noChangeAspect="1" noChangeArrowheads="1"/>
          </p:cNvPicPr>
          <p:nvPr/>
        </p:nvPicPr>
        <p:blipFill>
          <a:blip r:embed="rId3"/>
          <a:srcRect/>
          <a:stretch>
            <a:fillRect/>
          </a:stretch>
        </p:blipFill>
        <p:spPr bwMode="auto">
          <a:xfrm>
            <a:off x="381000" y="1447800"/>
            <a:ext cx="4611688" cy="5029200"/>
          </a:xfrm>
          <a:prstGeom prst="rect">
            <a:avLst/>
          </a:prstGeom>
          <a:noFill/>
        </p:spPr>
      </p:pic>
      <p:sp>
        <p:nvSpPr>
          <p:cNvPr id="133124" name="Text Box 4"/>
          <p:cNvSpPr txBox="1">
            <a:spLocks noChangeArrowheads="1"/>
          </p:cNvSpPr>
          <p:nvPr/>
        </p:nvSpPr>
        <p:spPr bwMode="auto">
          <a:xfrm>
            <a:off x="5562600" y="1905000"/>
            <a:ext cx="2971800" cy="1006475"/>
          </a:xfrm>
          <a:prstGeom prst="rect">
            <a:avLst/>
          </a:prstGeom>
          <a:noFill/>
          <a:ln w="9525">
            <a:noFill/>
            <a:miter lim="800000"/>
            <a:headEnd/>
            <a:tailEnd/>
          </a:ln>
          <a:effectLst/>
        </p:spPr>
        <p:txBody>
          <a:bodyPr>
            <a:spAutoFit/>
          </a:bodyPr>
          <a:lstStyle/>
          <a:p>
            <a:pPr>
              <a:spcBef>
                <a:spcPct val="50000"/>
              </a:spcBef>
              <a:buFontTx/>
              <a:buChar char="•"/>
            </a:pPr>
            <a:r>
              <a:rPr lang="en-US" sz="2000">
                <a:solidFill>
                  <a:schemeClr val="bg1"/>
                </a:solidFill>
                <a:cs typeface="Times New Roman" pitchFamily="18" charset="0"/>
              </a:rPr>
              <a:t> 1986: Images show Degradation of forest area</a:t>
            </a:r>
          </a:p>
        </p:txBody>
      </p:sp>
      <p:pic>
        <p:nvPicPr>
          <p:cNvPr id="133125" name="Picture 5" descr="31mar2001"/>
          <p:cNvPicPr>
            <a:picLocks noChangeAspect="1" noChangeArrowheads="1"/>
          </p:cNvPicPr>
          <p:nvPr/>
        </p:nvPicPr>
        <p:blipFill>
          <a:blip r:embed="rId4"/>
          <a:srcRect/>
          <a:stretch>
            <a:fillRect/>
          </a:stretch>
        </p:blipFill>
        <p:spPr bwMode="auto">
          <a:xfrm>
            <a:off x="381000" y="1447800"/>
            <a:ext cx="4611688" cy="5029200"/>
          </a:xfrm>
          <a:prstGeom prst="rect">
            <a:avLst/>
          </a:prstGeom>
          <a:noFill/>
        </p:spPr>
      </p:pic>
      <p:sp>
        <p:nvSpPr>
          <p:cNvPr id="133126" name="Text Box 6"/>
          <p:cNvSpPr txBox="1">
            <a:spLocks noChangeArrowheads="1"/>
          </p:cNvSpPr>
          <p:nvPr/>
        </p:nvSpPr>
        <p:spPr bwMode="auto">
          <a:xfrm>
            <a:off x="5638800" y="3429000"/>
            <a:ext cx="2743200" cy="1311275"/>
          </a:xfrm>
          <a:prstGeom prst="rect">
            <a:avLst/>
          </a:prstGeom>
          <a:noFill/>
          <a:ln w="9525">
            <a:noFill/>
            <a:miter lim="800000"/>
            <a:headEnd/>
            <a:tailEnd/>
          </a:ln>
          <a:effectLst/>
        </p:spPr>
        <p:txBody>
          <a:bodyPr>
            <a:spAutoFit/>
          </a:bodyPr>
          <a:lstStyle/>
          <a:p>
            <a:pPr>
              <a:spcBef>
                <a:spcPct val="50000"/>
              </a:spcBef>
              <a:buFontTx/>
              <a:buChar char="•"/>
            </a:pPr>
            <a:r>
              <a:rPr lang="en-US" sz="2000">
                <a:solidFill>
                  <a:schemeClr val="bg1"/>
                </a:solidFill>
                <a:cs typeface="Times New Roman" pitchFamily="18" charset="0"/>
              </a:rPr>
              <a:t> 2001: Between 1984 and 1999, 38 per cent of forests were degraded</a:t>
            </a:r>
          </a:p>
        </p:txBody>
      </p:sp>
      <p:pic>
        <p:nvPicPr>
          <p:cNvPr id="133127" name="Picture 7" descr="Forest_Angangueo"/>
          <p:cNvPicPr>
            <a:picLocks noChangeAspect="1" noChangeArrowheads="1"/>
          </p:cNvPicPr>
          <p:nvPr/>
        </p:nvPicPr>
        <p:blipFill>
          <a:blip r:embed="rId5"/>
          <a:srcRect/>
          <a:stretch>
            <a:fillRect/>
          </a:stretch>
        </p:blipFill>
        <p:spPr bwMode="auto">
          <a:xfrm>
            <a:off x="0" y="158750"/>
            <a:ext cx="990600" cy="990600"/>
          </a:xfrm>
          <a:prstGeom prst="rect">
            <a:avLst/>
          </a:prstGeom>
          <a:noFill/>
        </p:spPr>
      </p:pic>
      <p:pic>
        <p:nvPicPr>
          <p:cNvPr id="133128" name="Picture 8"/>
          <p:cNvPicPr>
            <a:picLocks noChangeAspect="1" noChangeArrowheads="1"/>
          </p:cNvPicPr>
          <p:nvPr/>
        </p:nvPicPr>
        <p:blipFill>
          <a:blip r:embed="rId6"/>
          <a:srcRect/>
          <a:stretch>
            <a:fillRect/>
          </a:stretch>
        </p:blipFill>
        <p:spPr bwMode="auto">
          <a:xfrm>
            <a:off x="0" y="0"/>
            <a:ext cx="9144000" cy="6858000"/>
          </a:xfrm>
          <a:prstGeom prst="rect">
            <a:avLst/>
          </a:prstGeom>
          <a:noFill/>
        </p:spPr>
      </p:pic>
      <p:sp>
        <p:nvSpPr>
          <p:cNvPr id="133130" name="Rectangle 10"/>
          <p:cNvSpPr>
            <a:spLocks noChangeArrowheads="1"/>
          </p:cNvSpPr>
          <p:nvPr/>
        </p:nvSpPr>
        <p:spPr bwMode="auto">
          <a:xfrm>
            <a:off x="304800" y="304800"/>
            <a:ext cx="7391400" cy="609600"/>
          </a:xfrm>
          <a:prstGeom prst="rect">
            <a:avLst/>
          </a:prstGeom>
          <a:noFill/>
          <a:ln w="9525">
            <a:noFill/>
            <a:miter lim="800000"/>
            <a:headEnd/>
            <a:tailEnd/>
          </a:ln>
          <a:effectLst/>
        </p:spPr>
        <p:txBody>
          <a:bodyPr anchor="ctr"/>
          <a:lstStyle/>
          <a:p>
            <a:pPr algn="ctr"/>
            <a:r>
              <a:rPr lang="en-US" sz="2800" b="1">
                <a:solidFill>
                  <a:srgbClr val="FF9933"/>
                </a:solidFill>
              </a:rPr>
              <a:t>Retreat of Columbia Glacier, Alaska and Arapaho Glacier, Colorado, United States</a:t>
            </a:r>
          </a:p>
        </p:txBody>
      </p:sp>
      <p:sp>
        <p:nvSpPr>
          <p:cNvPr id="133133" name="Text Box 13"/>
          <p:cNvSpPr txBox="1">
            <a:spLocks noChangeArrowheads="1"/>
          </p:cNvSpPr>
          <p:nvPr/>
        </p:nvSpPr>
        <p:spPr bwMode="auto">
          <a:xfrm>
            <a:off x="4419600" y="6096000"/>
            <a:ext cx="2157413" cy="274638"/>
          </a:xfrm>
          <a:prstGeom prst="rect">
            <a:avLst/>
          </a:prstGeom>
          <a:noFill/>
          <a:ln w="9525">
            <a:noFill/>
            <a:miter lim="800000"/>
            <a:headEnd/>
            <a:tailEnd/>
          </a:ln>
          <a:effectLst/>
        </p:spPr>
        <p:txBody>
          <a:bodyPr>
            <a:spAutoFit/>
          </a:bodyPr>
          <a:lstStyle/>
          <a:p>
            <a:r>
              <a:rPr lang="en-US" sz="1200">
                <a:solidFill>
                  <a:schemeClr val="bg1"/>
                </a:solidFill>
              </a:rPr>
              <a:t>NASA Earth Observatory</a:t>
            </a:r>
          </a:p>
        </p:txBody>
      </p:sp>
      <p:pic>
        <p:nvPicPr>
          <p:cNvPr id="133135" name="Picture 15" descr="glacier_4up"/>
          <p:cNvPicPr>
            <a:picLocks noGrp="1" noChangeAspect="1" noChangeArrowheads="1"/>
          </p:cNvPicPr>
          <p:nvPr>
            <p:ph sz="half" idx="1"/>
          </p:nvPr>
        </p:nvPicPr>
        <p:blipFill>
          <a:blip r:embed="rId7"/>
          <a:srcRect/>
          <a:stretch>
            <a:fillRect/>
          </a:stretch>
        </p:blipFill>
        <p:spPr>
          <a:xfrm>
            <a:off x="304800" y="1295400"/>
            <a:ext cx="6019800" cy="4716463"/>
          </a:xfrm>
          <a:noFill/>
          <a:ln/>
        </p:spPr>
      </p:pic>
      <p:sp>
        <p:nvSpPr>
          <p:cNvPr id="133138" name="Rectangle 18"/>
          <p:cNvSpPr>
            <a:spLocks noGrp="1" noChangeArrowheads="1"/>
          </p:cNvSpPr>
          <p:nvPr>
            <p:ph type="body" sz="half" idx="2"/>
          </p:nvPr>
        </p:nvSpPr>
        <p:spPr>
          <a:xfrm>
            <a:off x="6553200" y="1447800"/>
            <a:ext cx="2133600" cy="4525963"/>
          </a:xfrm>
        </p:spPr>
        <p:txBody>
          <a:bodyPr/>
          <a:lstStyle/>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smtClean="0">
              <a:solidFill>
                <a:schemeClr val="bg1"/>
              </a:solidFill>
            </a:endParaRPr>
          </a:p>
          <a:p>
            <a:pPr>
              <a:lnSpc>
                <a:spcPct val="80000"/>
              </a:lnSpc>
              <a:buFontTx/>
              <a:buNone/>
            </a:pPr>
            <a:endParaRPr lang="en-US" sz="1800" b="1" dirty="0">
              <a:solidFill>
                <a:schemeClr val="bg1"/>
              </a:solidFill>
            </a:endParaRPr>
          </a:p>
          <a:p>
            <a:pPr>
              <a:lnSpc>
                <a:spcPct val="80000"/>
              </a:lnSpc>
            </a:pPr>
            <a:r>
              <a:rPr lang="en-US" sz="1800" b="1" dirty="0">
                <a:solidFill>
                  <a:schemeClr val="bg1"/>
                </a:solidFill>
              </a:rPr>
              <a:t>Arapaho glacier has thinned by 40 meters since 1960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33123"/>
                                        </p:tgtEl>
                                        <p:attrNameLst>
                                          <p:attrName>style.visibility</p:attrName>
                                        </p:attrNameLst>
                                      </p:cBhvr>
                                      <p:to>
                                        <p:strVal val="visible"/>
                                      </p:to>
                                    </p:set>
                                    <p:animEffect transition="in" filter="dissolve">
                                      <p:cBhvr>
                                        <p:cTn id="7" dur="500"/>
                                        <p:tgtEl>
                                          <p:spTgt spid="1331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3124"/>
                                        </p:tgtEl>
                                        <p:attrNameLst>
                                          <p:attrName>style.visibility</p:attrName>
                                        </p:attrNameLst>
                                      </p:cBhvr>
                                      <p:to>
                                        <p:strVal val="visible"/>
                                      </p:to>
                                    </p:set>
                                    <p:animEffect transition="in" filter="dissolve">
                                      <p:cBhvr>
                                        <p:cTn id="10" dur="500"/>
                                        <p:tgtEl>
                                          <p:spTgt spid="13312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33125"/>
                                        </p:tgtEl>
                                        <p:attrNameLst>
                                          <p:attrName>style.visibility</p:attrName>
                                        </p:attrNameLst>
                                      </p:cBhvr>
                                      <p:to>
                                        <p:strVal val="visible"/>
                                      </p:to>
                                    </p:set>
                                    <p:animEffect transition="in" filter="dissolve">
                                      <p:cBhvr>
                                        <p:cTn id="15" dur="500"/>
                                        <p:tgtEl>
                                          <p:spTgt spid="13312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33126"/>
                                        </p:tgtEl>
                                        <p:attrNameLst>
                                          <p:attrName>style.visibility</p:attrName>
                                        </p:attrNameLst>
                                      </p:cBhvr>
                                      <p:to>
                                        <p:strVal val="visible"/>
                                      </p:to>
                                    </p:set>
                                    <p:animEffect transition="in" filter="dissolve">
                                      <p:cBhvr>
                                        <p:cTn id="18" dur="500"/>
                                        <p:tgtEl>
                                          <p:spTgt spid="133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4" grpId="0"/>
      <p:bldP spid="133126"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srcRect/>
          <a:stretch>
            <a:fillRect/>
          </a:stretch>
        </p:blipFill>
        <p:spPr bwMode="auto">
          <a:xfrm>
            <a:off x="0" y="0"/>
            <a:ext cx="9791700" cy="6705600"/>
          </a:xfrm>
          <a:prstGeom prst="rect">
            <a:avLst/>
          </a:prstGeom>
          <a:noFill/>
          <a:ln w="9525">
            <a:noFill/>
            <a:miter lim="800000"/>
            <a:headEnd/>
            <a:tailEnd/>
          </a:ln>
          <a:effec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3"/>
          <a:srcRect l="1090" t="6972"/>
          <a:stretch>
            <a:fillRect/>
          </a:stretch>
        </p:blipFill>
        <p:spPr bwMode="auto">
          <a:xfrm>
            <a:off x="76200" y="-76200"/>
            <a:ext cx="9045136" cy="6858000"/>
          </a:xfrm>
          <a:prstGeom prst="rect">
            <a:avLst/>
          </a:prstGeom>
          <a:noFill/>
          <a:ln w="9525">
            <a:noFill/>
            <a:miter lim="800000"/>
            <a:headEnd/>
            <a:tailEnd/>
          </a:ln>
          <a:effectLst/>
        </p:spPr>
      </p:pic>
      <p:cxnSp>
        <p:nvCxnSpPr>
          <p:cNvPr id="7" name="Straight Connector 6"/>
          <p:cNvCxnSpPr/>
          <p:nvPr/>
        </p:nvCxnSpPr>
        <p:spPr>
          <a:xfrm rot="16200000" flipH="1">
            <a:off x="2133600" y="2971800"/>
            <a:ext cx="1600200" cy="990600"/>
          </a:xfrm>
          <a:prstGeom prst="line">
            <a:avLst/>
          </a:prstGeom>
          <a:ln w="1143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3009900" y="3162300"/>
            <a:ext cx="1600200" cy="609600"/>
          </a:xfrm>
          <a:prstGeom prst="straightConnector1">
            <a:avLst/>
          </a:prstGeom>
          <a:ln w="793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2209801" y="3581400"/>
            <a:ext cx="1600200" cy="990600"/>
          </a:xfrm>
          <a:prstGeom prst="line">
            <a:avLst/>
          </a:prstGeom>
          <a:ln w="1143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2781300" y="3314700"/>
            <a:ext cx="2514600" cy="914400"/>
          </a:xfrm>
          <a:prstGeom prst="straightConnector1">
            <a:avLst/>
          </a:prstGeom>
          <a:ln w="793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6200000" flipH="1">
            <a:off x="1447800" y="3733800"/>
            <a:ext cx="1905000" cy="1143000"/>
          </a:xfrm>
          <a:prstGeom prst="straightConnector1">
            <a:avLst/>
          </a:prstGeom>
          <a:ln w="793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210300" y="4991100"/>
            <a:ext cx="914400" cy="228600"/>
          </a:xfrm>
          <a:prstGeom prst="line">
            <a:avLst/>
          </a:prstGeom>
          <a:ln w="1143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5867400" y="4724400"/>
            <a:ext cx="914400" cy="609600"/>
          </a:xfrm>
          <a:prstGeom prst="straightConnector1">
            <a:avLst/>
          </a:prstGeom>
          <a:ln w="793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flipH="1" flipV="1">
            <a:off x="6324601" y="4876801"/>
            <a:ext cx="1600201" cy="76201"/>
          </a:xfrm>
          <a:prstGeom prst="straightConnector1">
            <a:avLst/>
          </a:prstGeom>
          <a:ln w="793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7048500" y="5372100"/>
            <a:ext cx="762000" cy="76200"/>
          </a:xfrm>
          <a:prstGeom prst="line">
            <a:avLst/>
          </a:prstGeom>
          <a:ln w="1143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flipH="1" flipV="1">
            <a:off x="7239001" y="4419601"/>
            <a:ext cx="838198" cy="381000"/>
          </a:xfrm>
          <a:prstGeom prst="straightConnector1">
            <a:avLst/>
          </a:prstGeom>
          <a:ln w="793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Freeform 33"/>
          <p:cNvSpPr/>
          <p:nvPr/>
        </p:nvSpPr>
        <p:spPr>
          <a:xfrm>
            <a:off x="183525" y="4402428"/>
            <a:ext cx="8884275" cy="1845972"/>
          </a:xfrm>
          <a:custGeom>
            <a:avLst/>
            <a:gdLst>
              <a:gd name="connsiteX0" fmla="*/ 0 w 8884275"/>
              <a:gd name="connsiteY0" fmla="*/ 1498242 h 1845972"/>
              <a:gd name="connsiteX1" fmla="*/ 631064 w 8884275"/>
              <a:gd name="connsiteY1" fmla="*/ 1073240 h 1845972"/>
              <a:gd name="connsiteX2" fmla="*/ 1455312 w 8884275"/>
              <a:gd name="connsiteY2" fmla="*/ 648237 h 1845972"/>
              <a:gd name="connsiteX3" fmla="*/ 2305318 w 8884275"/>
              <a:gd name="connsiteY3" fmla="*/ 352023 h 1845972"/>
              <a:gd name="connsiteX4" fmla="*/ 2949262 w 8884275"/>
              <a:gd name="connsiteY4" fmla="*/ 184597 h 1845972"/>
              <a:gd name="connsiteX5" fmla="*/ 3515932 w 8884275"/>
              <a:gd name="connsiteY5" fmla="*/ 81566 h 1845972"/>
              <a:gd name="connsiteX6" fmla="*/ 4507605 w 8884275"/>
              <a:gd name="connsiteY6" fmla="*/ 30051 h 1845972"/>
              <a:gd name="connsiteX7" fmla="*/ 5950039 w 8884275"/>
              <a:gd name="connsiteY7" fmla="*/ 261871 h 1845972"/>
              <a:gd name="connsiteX8" fmla="*/ 7276563 w 8884275"/>
              <a:gd name="connsiteY8" fmla="*/ 751268 h 1845972"/>
              <a:gd name="connsiteX9" fmla="*/ 8113690 w 8884275"/>
              <a:gd name="connsiteY9" fmla="*/ 1240665 h 1845972"/>
              <a:gd name="connsiteX10" fmla="*/ 8757633 w 8884275"/>
              <a:gd name="connsiteY10" fmla="*/ 1665668 h 1845972"/>
              <a:gd name="connsiteX11" fmla="*/ 8873543 w 8884275"/>
              <a:gd name="connsiteY11" fmla="*/ 1845972 h 1845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84275" h="1845972">
                <a:moveTo>
                  <a:pt x="0" y="1498242"/>
                </a:moveTo>
                <a:cubicBezTo>
                  <a:pt x="194256" y="1356574"/>
                  <a:pt x="388512" y="1214907"/>
                  <a:pt x="631064" y="1073240"/>
                </a:cubicBezTo>
                <a:cubicBezTo>
                  <a:pt x="873616" y="931573"/>
                  <a:pt x="1176270" y="768440"/>
                  <a:pt x="1455312" y="648237"/>
                </a:cubicBezTo>
                <a:cubicBezTo>
                  <a:pt x="1734354" y="528034"/>
                  <a:pt x="2056326" y="429296"/>
                  <a:pt x="2305318" y="352023"/>
                </a:cubicBezTo>
                <a:cubicBezTo>
                  <a:pt x="2554310" y="274750"/>
                  <a:pt x="2747493" y="229673"/>
                  <a:pt x="2949262" y="184597"/>
                </a:cubicBezTo>
                <a:cubicBezTo>
                  <a:pt x="3151031" y="139521"/>
                  <a:pt x="3256208" y="107324"/>
                  <a:pt x="3515932" y="81566"/>
                </a:cubicBezTo>
                <a:cubicBezTo>
                  <a:pt x="3775656" y="55808"/>
                  <a:pt x="4101921" y="0"/>
                  <a:pt x="4507605" y="30051"/>
                </a:cubicBezTo>
                <a:cubicBezTo>
                  <a:pt x="4913289" y="60102"/>
                  <a:pt x="5488546" y="141668"/>
                  <a:pt x="5950039" y="261871"/>
                </a:cubicBezTo>
                <a:cubicBezTo>
                  <a:pt x="6411532" y="382074"/>
                  <a:pt x="6915954" y="588136"/>
                  <a:pt x="7276563" y="751268"/>
                </a:cubicBezTo>
                <a:cubicBezTo>
                  <a:pt x="7637172" y="914400"/>
                  <a:pt x="7866845" y="1088265"/>
                  <a:pt x="8113690" y="1240665"/>
                </a:cubicBezTo>
                <a:cubicBezTo>
                  <a:pt x="8360535" y="1393065"/>
                  <a:pt x="8630991" y="1564784"/>
                  <a:pt x="8757633" y="1665668"/>
                </a:cubicBezTo>
                <a:cubicBezTo>
                  <a:pt x="8884275" y="1766552"/>
                  <a:pt x="8878909" y="1806262"/>
                  <a:pt x="8873543" y="1845972"/>
                </a:cubicBezTo>
              </a:path>
            </a:pathLst>
          </a:custGeom>
          <a:ln w="187325">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linds(horizontal)">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linds(horizontal)">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linds(horizontal)">
                                      <p:cBhvr>
                                        <p:cTn id="42" dur="500"/>
                                        <p:tgtEl>
                                          <p:spTgt spid="22"/>
                                        </p:tgtEl>
                                      </p:cBhvr>
                                    </p:animEffect>
                                  </p:childTnLst>
                                </p:cTn>
                              </p:par>
                              <p:par>
                                <p:cTn id="43" presetID="3" presetClass="entr" presetSubtype="10"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blinds(horizontal)">
                                      <p:cBhvr>
                                        <p:cTn id="45" dur="500"/>
                                        <p:tgtEl>
                                          <p:spTgt spid="25"/>
                                        </p:tgtEl>
                                      </p:cBhvr>
                                    </p:animEffect>
                                  </p:childTnLst>
                                </p:cTn>
                              </p:par>
                              <p:par>
                                <p:cTn id="46" presetID="3" presetClass="entr" presetSubtype="1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blinds(horizontal)">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blinds(horizontal)">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6" presetClass="emph" presetSubtype="0" fill="hold" grpId="1" nodeType="clickEffect">
                                  <p:stCondLst>
                                    <p:cond delay="0"/>
                                  </p:stCondLst>
                                  <p:childTnLst>
                                    <p:animScale>
                                      <p:cBhvr>
                                        <p:cTn id="57" dur="2000" fill="hold"/>
                                        <p:tgtEl>
                                          <p:spTgt spid="3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1005</Words>
  <Application>Microsoft Office PowerPoint</Application>
  <PresentationFormat>On-screen Show (4:3)</PresentationFormat>
  <Paragraphs>135</Paragraphs>
  <Slides>29</Slides>
  <Notes>29</Notes>
  <HiddenSlides>4</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Slide 1</vt:lpstr>
      <vt:lpstr>Slide 2</vt:lpstr>
      <vt:lpstr>COMBINED TEMPERATURE OF LAND SURFACE, SEA SURFACE AND AIR  </vt:lpstr>
      <vt:lpstr>Slide 4</vt:lpstr>
      <vt:lpstr>Slide 5</vt:lpstr>
      <vt:lpstr>Slide 6</vt:lpstr>
      <vt:lpstr>Slide 7</vt:lpstr>
      <vt:lpstr>Slide 8</vt:lpstr>
      <vt:lpstr>Slide 9</vt:lpstr>
      <vt:lpstr>Slide 10</vt:lpstr>
      <vt:lpstr>Slide 11</vt:lpstr>
      <vt:lpstr>Slide 12</vt:lpstr>
      <vt:lpstr>NUMBER OF HEAT WAVES IN INDIA</vt:lpstr>
      <vt:lpstr>Slide 14</vt:lpstr>
      <vt:lpstr>NUMBER OF COLD WAVES IN INDIA</vt:lpstr>
      <vt:lpstr>Slide 16</vt:lpstr>
      <vt:lpstr>Slide 17</vt:lpstr>
      <vt:lpstr>Slide 18</vt:lpstr>
      <vt:lpstr>Slide 19</vt:lpstr>
      <vt:lpstr>INITIATIVES </vt:lpstr>
      <vt:lpstr>INITIATIVES AT INTERNATIONAL  LEVEL </vt:lpstr>
      <vt:lpstr>United Nations Framework Convention on Climate Change </vt:lpstr>
      <vt:lpstr>The Kyoto Protocol </vt:lpstr>
      <vt:lpstr>The Kyoto Protocol (cont.) </vt:lpstr>
      <vt:lpstr>The Kyoto Protocol (cont.) </vt:lpstr>
      <vt:lpstr>INITIATIVES AT NATIONAL  LEVEL </vt:lpstr>
      <vt:lpstr>National Action Plan on Climate Change </vt:lpstr>
      <vt:lpstr>Slide 28</vt:lpstr>
      <vt:lpstr>Slide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cp:lastModifiedBy>
  <cp:revision>34</cp:revision>
  <dcterms:created xsi:type="dcterms:W3CDTF">2006-08-16T00:00:00Z</dcterms:created>
  <dcterms:modified xsi:type="dcterms:W3CDTF">2010-06-10T05:10:17Z</dcterms:modified>
</cp:coreProperties>
</file>